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3"/>
  </p:notesMasterIdLst>
  <p:sldIdLst>
    <p:sldId id="256" r:id="rId2"/>
    <p:sldId id="258" r:id="rId3"/>
    <p:sldId id="282" r:id="rId4"/>
    <p:sldId id="264" r:id="rId5"/>
    <p:sldId id="268" r:id="rId6"/>
    <p:sldId id="266" r:id="rId7"/>
    <p:sldId id="262" r:id="rId8"/>
    <p:sldId id="263" r:id="rId9"/>
    <p:sldId id="267" r:id="rId10"/>
    <p:sldId id="273" r:id="rId11"/>
    <p:sldId id="278" r:id="rId12"/>
    <p:sldId id="275" r:id="rId13"/>
    <p:sldId id="276" r:id="rId14"/>
    <p:sldId id="277" r:id="rId15"/>
    <p:sldId id="279" r:id="rId16"/>
    <p:sldId id="280" r:id="rId17"/>
    <p:sldId id="281" r:id="rId18"/>
    <p:sldId id="293" r:id="rId19"/>
    <p:sldId id="283" r:id="rId20"/>
    <p:sldId id="285" r:id="rId21"/>
    <p:sldId id="286" r:id="rId22"/>
    <p:sldId id="287" r:id="rId23"/>
    <p:sldId id="288" r:id="rId24"/>
    <p:sldId id="289" r:id="rId25"/>
    <p:sldId id="290" r:id="rId26"/>
    <p:sldId id="348" r:id="rId27"/>
    <p:sldId id="295" r:id="rId28"/>
    <p:sldId id="297" r:id="rId29"/>
    <p:sldId id="296" r:id="rId30"/>
    <p:sldId id="298" r:id="rId31"/>
    <p:sldId id="299" r:id="rId32"/>
    <p:sldId id="302" r:id="rId33"/>
    <p:sldId id="301" r:id="rId34"/>
    <p:sldId id="354" r:id="rId35"/>
    <p:sldId id="300" r:id="rId36"/>
    <p:sldId id="259" r:id="rId37"/>
    <p:sldId id="303" r:id="rId38"/>
    <p:sldId id="304" r:id="rId39"/>
    <p:sldId id="305" r:id="rId40"/>
    <p:sldId id="306" r:id="rId41"/>
    <p:sldId id="307" r:id="rId42"/>
    <p:sldId id="308" r:id="rId43"/>
    <p:sldId id="257" r:id="rId44"/>
    <p:sldId id="309" r:id="rId45"/>
    <p:sldId id="310" r:id="rId46"/>
    <p:sldId id="311" r:id="rId47"/>
    <p:sldId id="315" r:id="rId48"/>
    <p:sldId id="316" r:id="rId49"/>
    <p:sldId id="291" r:id="rId50"/>
    <p:sldId id="319" r:id="rId51"/>
    <p:sldId id="322" r:id="rId52"/>
    <p:sldId id="349" r:id="rId53"/>
    <p:sldId id="321" r:id="rId54"/>
    <p:sldId id="320" r:id="rId55"/>
    <p:sldId id="326" r:id="rId56"/>
    <p:sldId id="324" r:id="rId57"/>
    <p:sldId id="260" r:id="rId58"/>
    <p:sldId id="327" r:id="rId59"/>
    <p:sldId id="346" r:id="rId60"/>
    <p:sldId id="333" r:id="rId61"/>
    <p:sldId id="335" r:id="rId62"/>
    <p:sldId id="334" r:id="rId63"/>
    <p:sldId id="339" r:id="rId64"/>
    <p:sldId id="336" r:id="rId65"/>
    <p:sldId id="341" r:id="rId66"/>
    <p:sldId id="342" r:id="rId67"/>
    <p:sldId id="271" r:id="rId68"/>
    <p:sldId id="344" r:id="rId69"/>
    <p:sldId id="269" r:id="rId70"/>
    <p:sldId id="345" r:id="rId71"/>
    <p:sldId id="292" r:id="rId72"/>
    <p:sldId id="270" r:id="rId73"/>
    <p:sldId id="312" r:id="rId74"/>
    <p:sldId id="313" r:id="rId75"/>
    <p:sldId id="314" r:id="rId76"/>
    <p:sldId id="350" r:id="rId77"/>
    <p:sldId id="351" r:id="rId78"/>
    <p:sldId id="352" r:id="rId79"/>
    <p:sldId id="353" r:id="rId80"/>
    <p:sldId id="329" r:id="rId81"/>
    <p:sldId id="343" r:id="rId82"/>
  </p:sldIdLst>
  <p:sldSz cx="12192000" cy="6858000"/>
  <p:notesSz cx="6858000" cy="9144000"/>
  <p:embeddedFontLst>
    <p:embeddedFont>
      <p:font typeface="Calibri" panose="020F0502020204030204" pitchFamily="34" charset="0"/>
      <p:regular r:id="rId84"/>
      <p:bold r:id="rId85"/>
      <p:italic r:id="rId86"/>
      <p:boldItalic r:id="rId87"/>
    </p:embeddedFont>
    <p:embeddedFont>
      <p:font typeface="Calibri Light" panose="020F0302020204030204" pitchFamily="34" charset="0"/>
      <p:regular r:id="rId88"/>
      <p:italic r:id="rId89"/>
    </p:embeddedFont>
    <p:embeddedFont>
      <p:font typeface="Comic Sans MS" panose="030F0702030302020204" pitchFamily="66" charset="0"/>
      <p:regular r:id="rId90"/>
      <p:bold r:id="rId91"/>
      <p:italic r:id="rId92"/>
      <p:boldItalic r:id="rId93"/>
    </p:embeddedFont>
    <p:embeddedFont>
      <p:font typeface="Consolas" panose="020B0609020204030204" pitchFamily="49" charset="0"/>
      <p:regular r:id="rId94"/>
      <p:bold r:id="rId95"/>
      <p:italic r:id="rId96"/>
      <p:boldItalic r:id="rId97"/>
    </p:embeddedFont>
    <p:embeddedFont>
      <p:font typeface="Impact" panose="020B0806030902050204" pitchFamily="34" charset="0"/>
      <p:regular r:id="rId9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DC88B947-6FB3-4A5D-8E5B-D395203B33AB}">
          <p14:sldIdLst>
            <p14:sldId id="256"/>
            <p14:sldId id="258"/>
            <p14:sldId id="282"/>
          </p14:sldIdLst>
        </p14:section>
        <p14:section name="Basics" id="{FF4B9379-44B8-4368-B90B-B7DA939F7596}">
          <p14:sldIdLst>
            <p14:sldId id="264"/>
            <p14:sldId id="268"/>
            <p14:sldId id="266"/>
            <p14:sldId id="262"/>
            <p14:sldId id="263"/>
            <p14:sldId id="267"/>
            <p14:sldId id="273"/>
            <p14:sldId id="278"/>
            <p14:sldId id="275"/>
            <p14:sldId id="276"/>
            <p14:sldId id="277"/>
            <p14:sldId id="279"/>
            <p14:sldId id="280"/>
            <p14:sldId id="281"/>
            <p14:sldId id="293"/>
            <p14:sldId id="283"/>
            <p14:sldId id="285"/>
            <p14:sldId id="286"/>
            <p14:sldId id="287"/>
          </p14:sldIdLst>
        </p14:section>
        <p14:section name="Copying/moving and equivalency" id="{6D619662-6DE8-4AF2-9D9D-616BC3747630}">
          <p14:sldIdLst>
            <p14:sldId id="288"/>
            <p14:sldId id="289"/>
            <p14:sldId id="290"/>
            <p14:sldId id="348"/>
          </p14:sldIdLst>
        </p14:section>
        <p14:section name="Constructor overloading" id="{18E3AA24-5F6C-456C-AF46-2FBC1A9511B6}">
          <p14:sldIdLst>
            <p14:sldId id="295"/>
            <p14:sldId id="297"/>
            <p14:sldId id="296"/>
            <p14:sldId id="298"/>
            <p14:sldId id="299"/>
            <p14:sldId id="302"/>
            <p14:sldId id="301"/>
            <p14:sldId id="354"/>
            <p14:sldId id="300"/>
          </p14:sldIdLst>
        </p14:section>
        <p14:section name="Strong types" id="{92762FF0-7B0F-42C7-B4FE-BFB9A617C4B1}">
          <p14:sldIdLst>
            <p14:sldId id="259"/>
            <p14:sldId id="303"/>
            <p14:sldId id="304"/>
            <p14:sldId id="305"/>
            <p14:sldId id="306"/>
            <p14:sldId id="307"/>
            <p14:sldId id="308"/>
            <p14:sldId id="257"/>
            <p14:sldId id="309"/>
            <p14:sldId id="310"/>
            <p14:sldId id="311"/>
            <p14:sldId id="315"/>
            <p14:sldId id="316"/>
          </p14:sldIdLst>
        </p14:section>
        <p14:section name="constexpr constructors and destructors" id="{B75ED7F7-386C-4592-95F9-66D78F79A26A}">
          <p14:sldIdLst>
            <p14:sldId id="291"/>
            <p14:sldId id="319"/>
            <p14:sldId id="322"/>
            <p14:sldId id="349"/>
            <p14:sldId id="321"/>
            <p14:sldId id="320"/>
            <p14:sldId id="326"/>
            <p14:sldId id="324"/>
          </p14:sldIdLst>
        </p14:section>
        <p14:section name="Destructors are noexcept by default" id="{9513C072-3ECF-4F4A-AC2B-2FB85BFB1E46}">
          <p14:sldIdLst>
            <p14:sldId id="260"/>
            <p14:sldId id="327"/>
            <p14:sldId id="346"/>
          </p14:sldIdLst>
        </p14:section>
        <p14:section name="Virtual destructors" id="{527E60F7-C671-4F07-B727-B05E132D63D3}">
          <p14:sldIdLst>
            <p14:sldId id="333"/>
            <p14:sldId id="335"/>
            <p14:sldId id="334"/>
            <p14:sldId id="339"/>
            <p14:sldId id="336"/>
          </p14:sldIdLst>
        </p14:section>
        <p14:section name="Constrained destructors" id="{8DE8EFFC-D815-4605-8034-7D101B17635C}">
          <p14:sldIdLst>
            <p14:sldId id="341"/>
            <p14:sldId id="342"/>
          </p14:sldIdLst>
        </p14:section>
        <p14:section name="Thanks" id="{7D9E2D08-CF66-446D-999F-6F0D836A2288}">
          <p14:sldIdLst>
            <p14:sldId id="271"/>
            <p14:sldId id="344"/>
          </p14:sldIdLst>
        </p14:section>
        <p14:section name="References" id="{3B412520-8742-42FE-B566-68ED497F670F}">
          <p14:sldIdLst>
            <p14:sldId id="269"/>
          </p14:sldIdLst>
        </p14:section>
        <p14:section name="Bonus slides" id="{2F4D2167-A1B0-4DB2-8453-89690E205AFC}">
          <p14:sldIdLst>
            <p14:sldId id="345"/>
            <p14:sldId id="292"/>
            <p14:sldId id="270"/>
            <p14:sldId id="312"/>
            <p14:sldId id="313"/>
            <p14:sldId id="314"/>
            <p14:sldId id="350"/>
            <p14:sldId id="351"/>
            <p14:sldId id="352"/>
            <p14:sldId id="353"/>
            <p14:sldId id="329"/>
            <p14:sldId id="34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vel Novikov" initials="PN" lastIdx="36" clrIdx="0">
    <p:extLst>
      <p:ext uri="{19B8F6BF-5375-455C-9EA6-DF929625EA0E}">
        <p15:presenceInfo xmlns:p15="http://schemas.microsoft.com/office/powerpoint/2012/main" userId="S-1-5-21-1962692936-2050628846-619646970-7437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2B91AF"/>
    <a:srgbClr val="008000"/>
    <a:srgbClr val="74531F"/>
    <a:srgbClr val="E8A7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552" autoAdjust="0"/>
  </p:normalViewPr>
  <p:slideViewPr>
    <p:cSldViewPr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1.fntdata"/><Relationship Id="rId89" Type="http://schemas.openxmlformats.org/officeDocument/2006/relationships/font" Target="fonts/font6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theme" Target="theme/theme1.xml"/><Relationship Id="rId5" Type="http://schemas.openxmlformats.org/officeDocument/2006/relationships/slide" Target="slides/slide4.xml"/><Relationship Id="rId90" Type="http://schemas.openxmlformats.org/officeDocument/2006/relationships/font" Target="fonts/font7.fntdata"/><Relationship Id="rId95" Type="http://schemas.openxmlformats.org/officeDocument/2006/relationships/font" Target="fonts/font12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font" Target="fonts/font2.fntdata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notesMaster" Target="notesMasters/notesMaster1.xml"/><Relationship Id="rId88" Type="http://schemas.openxmlformats.org/officeDocument/2006/relationships/font" Target="fonts/font5.fntdata"/><Relationship Id="rId91" Type="http://schemas.openxmlformats.org/officeDocument/2006/relationships/font" Target="fonts/font8.fntdata"/><Relationship Id="rId96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font" Target="fonts/font3.fntdata"/><Relationship Id="rId94" Type="http://schemas.openxmlformats.org/officeDocument/2006/relationships/font" Target="fonts/font11.fntdata"/><Relationship Id="rId99" Type="http://schemas.openxmlformats.org/officeDocument/2006/relationships/commentAuthors" Target="commentAuthors.xml"/><Relationship Id="rId10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font" Target="fonts/font14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9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4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10.fntdata"/><Relationship Id="rId98" Type="http://schemas.openxmlformats.org/officeDocument/2006/relationships/font" Target="fonts/font15.fntdata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jpeg>
</file>

<file path=ppt/media/image24.jp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77B04F-ECC5-47EB-9FCF-C1D2CED716DF}" type="datetimeFigureOut">
              <a:rPr lang="en-US" smtClean="0"/>
              <a:t>2023-05-29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97F359-7A07-4934-A8DF-35EB38C389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886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16DDB-3186-4439-A49A-EDFA5E418132}" type="datetime1">
              <a:rPr lang="en-US" smtClean="0"/>
              <a:t>2023-05-29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679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DD365-85CE-4F48-AF76-F118200863FF}" type="datetime1">
              <a:rPr lang="en-US" smtClean="0"/>
              <a:t>2023-05-29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789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C882-16A3-45FC-A287-DC5B4F52D55E}" type="datetime1">
              <a:rPr lang="en-US" smtClean="0"/>
              <a:t>2023-05-29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474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CC86B-01AA-4753-9FEA-C0C2743CD4DF}" type="datetime1">
              <a:rPr lang="en-US" smtClean="0"/>
              <a:t>2023-05-29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159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ED541-CE72-4AB0-B725-AE6AB3FE62CE}" type="datetime1">
              <a:rPr lang="en-US" smtClean="0"/>
              <a:t>2023-05-29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178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5181600" cy="50307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325562"/>
            <a:ext cx="5181600" cy="50307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8A9A3-2483-4FFB-BADF-A4AAEB7879E6}" type="datetime1">
              <a:rPr lang="en-US" smtClean="0"/>
              <a:t>2023-05-29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700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D14BC-D6F8-4A12-9663-62EF2AAF74CA}" type="datetime1">
              <a:rPr lang="en-US" smtClean="0"/>
              <a:t>2023-05-29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775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C2464-B805-4832-BCE6-5949D8DA415F}" type="datetime1">
              <a:rPr lang="en-US" smtClean="0"/>
              <a:t>2023-05-29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965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A8F5D-3131-4C32-B410-2D7970B87F4D}" type="datetime1">
              <a:rPr lang="en-US" smtClean="0"/>
              <a:t>2023-05-29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763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B74F6-C0C8-42A6-9EC2-1EC000150D40}" type="datetime1">
              <a:rPr lang="en-US" smtClean="0"/>
              <a:t>2023-05-29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178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E906C-560B-427F-B102-A96AF49F995A}" type="datetime1">
              <a:rPr lang="en-US" smtClean="0"/>
              <a:t>2023-05-29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45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325562"/>
            <a:ext cx="10515600" cy="5030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175331-F796-4E18-BF81-F31A3945437E}" type="datetime1">
              <a:rPr lang="en-US" smtClean="0"/>
              <a:t>2023-05-29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D9D83-852B-4507-ACC6-D30DB68B2B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324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github.io/CppCoreGuidelines/CppCoreGuidelines#c21-if-you-define-or-delete-any-copy-move-or-destructor-function-define-or-delete-them-al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github.io/CppCoreGuidelines/CppCoreGuidelines#c21-if-you-define-or-delete-any-copy-move-or-destructor-function-define-or-delete-them-all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itempool.com/cpp-ape/liv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itempool.com/cpp-ape/liv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cppreference.com/w/cpp/named_req/MoveInsertable" TargetMode="External"/><Relationship Id="rId4" Type="http://schemas.openxmlformats.org/officeDocument/2006/relationships/hyperlink" Target="https://en.cppreference.com/w/cpp/named_req/CopyInsertable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itempool.com/cpp-ape/liv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eel.is/c++draft/class.init#class.copy.elision" TargetMode="External"/><Relationship Id="rId2" Type="http://schemas.openxmlformats.org/officeDocument/2006/relationships/hyperlink" Target="https://eel.is/c++draft/#clas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el.is/c++draft/class.copy.elision#1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eel.is/c++draft/class.init#class.copy.elision" TargetMode="External"/><Relationship Id="rId2" Type="http://schemas.openxmlformats.org/officeDocument/2006/relationships/hyperlink" Target="https://eel.is/c++draft/#clas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el.is/c++draft/class.copy.elision#1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itempool.com/cpp-ape/c/N87Ez5EAp3f" TargetMode="External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itempool.com/cpp-ape/live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itempool.com/cpp-ape/liv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prettybigpickles.com/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isocpp.github.io/CppCoreGuidelines/CppCoreGuidelines#c20-if-you-can-avoid-defining-default-operations-do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itempool.com/cpp-ape/liv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youtu.be/nLSm3Haxz0I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itempool.com/cpp-ape/liv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github.io/CppCoreGuidelines/CppCoreGuidelines#c37-make-destructors-noexcept" TargetMode="Externa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hyperlink" Target="https://youtu.be/WjTrfoiB0MQ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itempool.com/cpp-ape/liv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itempool.com/cpp-ape/live" TargetMode="External"/><Relationship Id="rId4" Type="http://schemas.openxmlformats.org/officeDocument/2006/relationships/image" Target="../media/image6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.io/JkUJy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s://howardhinnant.github.io/classdecl.html" TargetMode="External"/><Relationship Id="rId7" Type="http://schemas.openxmlformats.org/officeDocument/2006/relationships/hyperlink" Target="https://en.cppreference.com/w/cpp/experimental/lib_extensions_3" TargetMode="External"/><Relationship Id="rId2" Type="http://schemas.openxmlformats.org/officeDocument/2006/relationships/hyperlink" Target="https://isocpp.github.io/CppCoreGuidelines/CppCoreGuideline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youtu.be/WjTrfoiB0MQ" TargetMode="External"/><Relationship Id="rId5" Type="http://schemas.openxmlformats.org/officeDocument/2006/relationships/hyperlink" Target="https://youtu.be/nLSm3Haxz0I" TargetMode="External"/><Relationship Id="rId4" Type="http://schemas.openxmlformats.org/officeDocument/2006/relationships/hyperlink" Target="https://eel.is/c++draft/class.copy.elision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3509963"/>
          </a:xfrm>
        </p:spPr>
        <p:txBody>
          <a:bodyPr>
            <a:normAutofit/>
          </a:bodyPr>
          <a:lstStyle/>
          <a:p>
            <a:r>
              <a:rPr lang="ru-RU" sz="4800" dirty="0">
                <a:solidFill>
                  <a:schemeClr val="bg1">
                    <a:lumMod val="50000"/>
                  </a:schemeClr>
                </a:solidFill>
              </a:rPr>
              <a:t>Конструкторы и деструкторы:</a:t>
            </a:r>
            <a:br>
              <a:rPr lang="en-US" sz="48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ru-RU" sz="4800" dirty="0">
                <a:solidFill>
                  <a:schemeClr val="bg1">
                    <a:lumMod val="50000"/>
                  </a:schemeClr>
                </a:solidFill>
              </a:rPr>
              <a:t>Несколько вещей, которые вы,</a:t>
            </a:r>
            <a:r>
              <a:rPr lang="en-US" sz="48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ru-RU" sz="4800" dirty="0">
                <a:solidFill>
                  <a:schemeClr val="bg1">
                    <a:lumMod val="50000"/>
                  </a:schemeClr>
                </a:solidFill>
              </a:rPr>
              <a:t>возможно, захотите узнать</a:t>
            </a:r>
            <a:br>
              <a:rPr lang="en-US" sz="48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4800" dirty="0"/>
              <a:t>Constructors and destructors:</a:t>
            </a:r>
            <a:br>
              <a:rPr lang="en-US" sz="4800" dirty="0"/>
            </a:br>
            <a:r>
              <a:rPr lang="en-US" sz="4800" dirty="0"/>
              <a:t>A few things you might want to know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Pavel Novikov</a:t>
            </a:r>
          </a:p>
          <a:p>
            <a:r>
              <a:rPr lang="en-US" dirty="0"/>
              <a:t>@</a:t>
            </a:r>
            <a:r>
              <a:rPr lang="en-US" dirty="0" err="1"/>
              <a:t>cpp_ape</a:t>
            </a:r>
            <a:endParaRPr lang="ru-RU" dirty="0"/>
          </a:p>
          <a:p>
            <a:r>
              <a:rPr lang="en-US" dirty="0"/>
              <a:t>R&amp;D Align Technology</a:t>
            </a:r>
          </a:p>
        </p:txBody>
      </p:sp>
      <p:pic>
        <p:nvPicPr>
          <p:cNvPr id="4" name="Рисунок 5">
            <a:extLst>
              <a:ext uri="{FF2B5EF4-FFF2-40B4-BE49-F238E27FC236}">
                <a16:creationId xmlns:a16="http://schemas.microsoft.com/office/drawing/2014/main" id="{DA1205FD-DFA4-4EF5-A689-A781DDDE610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54252" y="5303638"/>
            <a:ext cx="2683496" cy="1209232"/>
          </a:xfrm>
          <a:prstGeom prst="rect">
            <a:avLst/>
          </a:prstGeom>
        </p:spPr>
      </p:pic>
      <p:pic>
        <p:nvPicPr>
          <p:cNvPr id="5" name="Picture 4" descr="Twitter bird logo 2012.sv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848" y="4138262"/>
            <a:ext cx="314325" cy="254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78474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of three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special functions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free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(resource);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resource{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.resource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}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oldResource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exchange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(resource,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.resource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free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oldResource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Resource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resource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acquireResource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10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628466" y="3450093"/>
            <a:ext cx="4438027" cy="46166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the three </a:t>
            </a:r>
            <a:r>
              <a:rPr lang="en-US" sz="2400" i="1" dirty="0"/>
              <a:t>special</a:t>
            </a:r>
            <a:r>
              <a:rPr lang="en-US" sz="2400" dirty="0"/>
              <a:t> </a:t>
            </a:r>
            <a:r>
              <a:rPr lang="en-US" sz="2400" dirty="0" err="1"/>
              <a:t>special</a:t>
            </a:r>
            <a:r>
              <a:rPr lang="en-US" sz="2400" dirty="0"/>
              <a:t> functions</a:t>
            </a:r>
          </a:p>
        </p:txBody>
      </p:sp>
      <p:cxnSp>
        <p:nvCxnSpPr>
          <p:cNvPr id="6" name="Straight Arrow Connector 5"/>
          <p:cNvCxnSpPr>
            <a:stCxn id="5" idx="1"/>
          </p:cNvCxnSpPr>
          <p:nvPr/>
        </p:nvCxnSpPr>
        <p:spPr>
          <a:xfrm flipH="1">
            <a:off x="4245997" y="1790264"/>
            <a:ext cx="1115131" cy="22633"/>
          </a:xfrm>
          <a:prstGeom prst="straightConnector1">
            <a:avLst/>
          </a:prstGeom>
          <a:ln w="31750">
            <a:solidFill>
              <a:schemeClr val="accent1"/>
            </a:solidFill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361128" y="1374765"/>
            <a:ext cx="3866848" cy="83099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default </a:t>
            </a:r>
            <a:r>
              <a:rPr lang="en-US" sz="2400" dirty="0" err="1"/>
              <a:t>ctor</a:t>
            </a:r>
            <a:r>
              <a:rPr lang="en-US" sz="2400" dirty="0"/>
              <a:t> for convenience</a:t>
            </a:r>
          </a:p>
          <a:p>
            <a:r>
              <a:rPr lang="en-US" sz="2400" dirty="0"/>
              <a:t>(and possibly other </a:t>
            </a:r>
            <a:r>
              <a:rPr lang="en-US" sz="2400" dirty="0" err="1"/>
              <a:t>ctors</a:t>
            </a:r>
            <a:r>
              <a:rPr lang="en-US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96407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3" dur="indefinite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4" dur="indefinite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6" dur="indefinite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7" dur="indefinite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0" dur="indefinite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" dur="indefinite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3" dur="indefinite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of three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special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12042" y="1325562"/>
            <a:ext cx="7441757" cy="5030787"/>
          </a:xfrm>
        </p:spPr>
        <p:txBody>
          <a:bodyPr/>
          <a:lstStyle/>
          <a:p>
            <a:pPr marL="0" indent="0">
              <a:buNone/>
            </a:pP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11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911626" y="1293757"/>
            <a:ext cx="1895060" cy="5232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default </a:t>
            </a:r>
            <a:r>
              <a:rPr lang="en-US" sz="2800" dirty="0" err="1"/>
              <a:t>ctor</a:t>
            </a:r>
            <a:endParaRPr lang="en-US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2266388" y="2825271"/>
            <a:ext cx="1540298" cy="5232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b="1" dirty="0"/>
              <a:t>copy</a:t>
            </a:r>
            <a:r>
              <a:rPr lang="en-US" sz="2800" dirty="0"/>
              <a:t> </a:t>
            </a:r>
            <a:r>
              <a:rPr lang="en-US" sz="2800" dirty="0" err="1"/>
              <a:t>ctor</a:t>
            </a:r>
            <a:endParaRPr lang="en-US" sz="2800" dirty="0"/>
          </a:p>
        </p:txBody>
      </p:sp>
      <p:sp>
        <p:nvSpPr>
          <p:cNvPr id="26" name="TextBox 25"/>
          <p:cNvSpPr txBox="1"/>
          <p:nvPr/>
        </p:nvSpPr>
        <p:spPr>
          <a:xfrm>
            <a:off x="1192963" y="4867677"/>
            <a:ext cx="2613723" cy="5232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b="1" dirty="0"/>
              <a:t>copy</a:t>
            </a:r>
            <a:r>
              <a:rPr lang="en-US" sz="2800" dirty="0"/>
              <a:t> assignment</a:t>
            </a:r>
          </a:p>
        </p:txBody>
      </p:sp>
    </p:spTree>
    <p:extLst>
      <p:ext uri="{BB962C8B-B14F-4D97-AF65-F5344CB8AC3E}">
        <p14:creationId xmlns:p14="http://schemas.microsoft.com/office/powerpoint/2010/main" val="2066234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Rule of five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special functions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2" descr="https://howardhinnant.github.io/smf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97"/>
          <a:stretch/>
        </p:blipFill>
        <p:spPr bwMode="auto">
          <a:xfrm>
            <a:off x="1615321" y="1325563"/>
            <a:ext cx="8961358" cy="5532437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8546841" y="744177"/>
            <a:ext cx="3629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/>
              </a:rPr>
              <a:t>Howard </a:t>
            </a:r>
            <a:r>
              <a:rPr lang="en-US" sz="2800" dirty="0" err="1">
                <a:effectLst/>
              </a:rPr>
              <a:t>Hinnant’s</a:t>
            </a:r>
            <a:r>
              <a:rPr lang="en-US" sz="2800" dirty="0">
                <a:effectLst/>
              </a:rPr>
              <a:t> </a:t>
            </a:r>
            <a:r>
              <a:rPr lang="en-US" sz="2800" dirty="0"/>
              <a:t>table</a:t>
            </a:r>
            <a:endParaRPr lang="en-US" sz="2800" dirty="0">
              <a:effectLst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0682585" y="1278292"/>
            <a:ext cx="643813" cy="1390670"/>
            <a:chOff x="9825134" y="1390261"/>
            <a:chExt cx="643813" cy="1390670"/>
          </a:xfrm>
        </p:grpSpPr>
        <p:sp>
          <p:nvSpPr>
            <p:cNvPr id="10" name="Freeform 9"/>
            <p:cNvSpPr/>
            <p:nvPr/>
          </p:nvSpPr>
          <p:spPr>
            <a:xfrm>
              <a:off x="9834466" y="1390261"/>
              <a:ext cx="634481" cy="1380931"/>
            </a:xfrm>
            <a:custGeom>
              <a:avLst/>
              <a:gdLst>
                <a:gd name="connsiteX0" fmla="*/ 559836 w 634481"/>
                <a:gd name="connsiteY0" fmla="*/ 0 h 1380931"/>
                <a:gd name="connsiteX1" fmla="*/ 578498 w 634481"/>
                <a:gd name="connsiteY1" fmla="*/ 74645 h 1380931"/>
                <a:gd name="connsiteX2" fmla="*/ 615820 w 634481"/>
                <a:gd name="connsiteY2" fmla="*/ 205274 h 1380931"/>
                <a:gd name="connsiteX3" fmla="*/ 625151 w 634481"/>
                <a:gd name="connsiteY3" fmla="*/ 279919 h 1380931"/>
                <a:gd name="connsiteX4" fmla="*/ 634481 w 634481"/>
                <a:gd name="connsiteY4" fmla="*/ 335902 h 1380931"/>
                <a:gd name="connsiteX5" fmla="*/ 625151 w 634481"/>
                <a:gd name="connsiteY5" fmla="*/ 699796 h 1380931"/>
                <a:gd name="connsiteX6" fmla="*/ 606489 w 634481"/>
                <a:gd name="connsiteY6" fmla="*/ 755780 h 1380931"/>
                <a:gd name="connsiteX7" fmla="*/ 559836 w 634481"/>
                <a:gd name="connsiteY7" fmla="*/ 877078 h 1380931"/>
                <a:gd name="connsiteX8" fmla="*/ 541175 w 634481"/>
                <a:gd name="connsiteY8" fmla="*/ 923731 h 1380931"/>
                <a:gd name="connsiteX9" fmla="*/ 485192 w 634481"/>
                <a:gd name="connsiteY9" fmla="*/ 1007706 h 1380931"/>
                <a:gd name="connsiteX10" fmla="*/ 466530 w 634481"/>
                <a:gd name="connsiteY10" fmla="*/ 1035698 h 1380931"/>
                <a:gd name="connsiteX11" fmla="*/ 438538 w 634481"/>
                <a:gd name="connsiteY11" fmla="*/ 1054359 h 1380931"/>
                <a:gd name="connsiteX12" fmla="*/ 401216 w 634481"/>
                <a:gd name="connsiteY12" fmla="*/ 1101012 h 1380931"/>
                <a:gd name="connsiteX13" fmla="*/ 354563 w 634481"/>
                <a:gd name="connsiteY13" fmla="*/ 1138335 h 1380931"/>
                <a:gd name="connsiteX14" fmla="*/ 223934 w 634481"/>
                <a:gd name="connsiteY14" fmla="*/ 1250302 h 1380931"/>
                <a:gd name="connsiteX15" fmla="*/ 167951 w 634481"/>
                <a:gd name="connsiteY15" fmla="*/ 1287625 h 1380931"/>
                <a:gd name="connsiteX16" fmla="*/ 149289 w 634481"/>
                <a:gd name="connsiteY16" fmla="*/ 1306286 h 1380931"/>
                <a:gd name="connsiteX17" fmla="*/ 93306 w 634481"/>
                <a:gd name="connsiteY17" fmla="*/ 1324947 h 1380931"/>
                <a:gd name="connsiteX18" fmla="*/ 65314 w 634481"/>
                <a:gd name="connsiteY18" fmla="*/ 1343608 h 1380931"/>
                <a:gd name="connsiteX19" fmla="*/ 37322 w 634481"/>
                <a:gd name="connsiteY19" fmla="*/ 1352939 h 1380931"/>
                <a:gd name="connsiteX20" fmla="*/ 0 w 634481"/>
                <a:gd name="connsiteY20" fmla="*/ 1380931 h 1380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34481" h="1380931">
                  <a:moveTo>
                    <a:pt x="559836" y="0"/>
                  </a:moveTo>
                  <a:cubicBezTo>
                    <a:pt x="576882" y="85225"/>
                    <a:pt x="560564" y="13668"/>
                    <a:pt x="578498" y="74645"/>
                  </a:cubicBezTo>
                  <a:cubicBezTo>
                    <a:pt x="591276" y="118090"/>
                    <a:pt x="615820" y="205274"/>
                    <a:pt x="615820" y="205274"/>
                  </a:cubicBezTo>
                  <a:cubicBezTo>
                    <a:pt x="618930" y="230156"/>
                    <a:pt x="621605" y="255096"/>
                    <a:pt x="625151" y="279919"/>
                  </a:cubicBezTo>
                  <a:cubicBezTo>
                    <a:pt x="627826" y="298647"/>
                    <a:pt x="634481" y="316984"/>
                    <a:pt x="634481" y="335902"/>
                  </a:cubicBezTo>
                  <a:cubicBezTo>
                    <a:pt x="634481" y="457240"/>
                    <a:pt x="633222" y="578727"/>
                    <a:pt x="625151" y="699796"/>
                  </a:cubicBezTo>
                  <a:cubicBezTo>
                    <a:pt x="623843" y="719423"/>
                    <a:pt x="612274" y="736979"/>
                    <a:pt x="606489" y="755780"/>
                  </a:cubicBezTo>
                  <a:cubicBezTo>
                    <a:pt x="568406" y="879547"/>
                    <a:pt x="610569" y="765465"/>
                    <a:pt x="559836" y="877078"/>
                  </a:cubicBezTo>
                  <a:cubicBezTo>
                    <a:pt x="552905" y="892326"/>
                    <a:pt x="548665" y="908750"/>
                    <a:pt x="541175" y="923731"/>
                  </a:cubicBezTo>
                  <a:cubicBezTo>
                    <a:pt x="520144" y="965793"/>
                    <a:pt x="511235" y="971246"/>
                    <a:pt x="485192" y="1007706"/>
                  </a:cubicBezTo>
                  <a:cubicBezTo>
                    <a:pt x="478674" y="1016831"/>
                    <a:pt x="474460" y="1027768"/>
                    <a:pt x="466530" y="1035698"/>
                  </a:cubicBezTo>
                  <a:cubicBezTo>
                    <a:pt x="458600" y="1043627"/>
                    <a:pt x="446467" y="1046430"/>
                    <a:pt x="438538" y="1054359"/>
                  </a:cubicBezTo>
                  <a:cubicBezTo>
                    <a:pt x="424456" y="1068441"/>
                    <a:pt x="415298" y="1086930"/>
                    <a:pt x="401216" y="1101012"/>
                  </a:cubicBezTo>
                  <a:cubicBezTo>
                    <a:pt x="387134" y="1115094"/>
                    <a:pt x="369366" y="1125012"/>
                    <a:pt x="354563" y="1138335"/>
                  </a:cubicBezTo>
                  <a:cubicBezTo>
                    <a:pt x="282015" y="1203628"/>
                    <a:pt x="326591" y="1181862"/>
                    <a:pt x="223934" y="1250302"/>
                  </a:cubicBezTo>
                  <a:cubicBezTo>
                    <a:pt x="205273" y="1262743"/>
                    <a:pt x="183810" y="1271766"/>
                    <a:pt x="167951" y="1287625"/>
                  </a:cubicBezTo>
                  <a:cubicBezTo>
                    <a:pt x="161730" y="1293845"/>
                    <a:pt x="157157" y="1302352"/>
                    <a:pt x="149289" y="1306286"/>
                  </a:cubicBezTo>
                  <a:cubicBezTo>
                    <a:pt x="131695" y="1315083"/>
                    <a:pt x="93306" y="1324947"/>
                    <a:pt x="93306" y="1324947"/>
                  </a:cubicBezTo>
                  <a:cubicBezTo>
                    <a:pt x="83975" y="1331167"/>
                    <a:pt x="75344" y="1338593"/>
                    <a:pt x="65314" y="1343608"/>
                  </a:cubicBezTo>
                  <a:cubicBezTo>
                    <a:pt x="56517" y="1348007"/>
                    <a:pt x="46119" y="1348540"/>
                    <a:pt x="37322" y="1352939"/>
                  </a:cubicBezTo>
                  <a:cubicBezTo>
                    <a:pt x="16218" y="1363491"/>
                    <a:pt x="13122" y="1367808"/>
                    <a:pt x="0" y="1380931"/>
                  </a:cubicBezTo>
                </a:path>
              </a:pathLst>
            </a:custGeom>
            <a:noFill/>
            <a:ln w="38100" cap="rnd">
              <a:solidFill>
                <a:srgbClr val="C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9825134" y="2575249"/>
              <a:ext cx="279919" cy="205682"/>
            </a:xfrm>
            <a:custGeom>
              <a:avLst/>
              <a:gdLst>
                <a:gd name="connsiteX0" fmla="*/ 158621 w 279919"/>
                <a:gd name="connsiteY0" fmla="*/ 0 h 205682"/>
                <a:gd name="connsiteX1" fmla="*/ 121298 w 279919"/>
                <a:gd name="connsiteY1" fmla="*/ 46653 h 205682"/>
                <a:gd name="connsiteX2" fmla="*/ 102637 w 279919"/>
                <a:gd name="connsiteY2" fmla="*/ 74644 h 205682"/>
                <a:gd name="connsiteX3" fmla="*/ 83976 w 279919"/>
                <a:gd name="connsiteY3" fmla="*/ 93306 h 205682"/>
                <a:gd name="connsiteX4" fmla="*/ 65315 w 279919"/>
                <a:gd name="connsiteY4" fmla="*/ 121298 h 205682"/>
                <a:gd name="connsiteX5" fmla="*/ 46653 w 279919"/>
                <a:gd name="connsiteY5" fmla="*/ 139959 h 205682"/>
                <a:gd name="connsiteX6" fmla="*/ 27992 w 279919"/>
                <a:gd name="connsiteY6" fmla="*/ 167951 h 205682"/>
                <a:gd name="connsiteX7" fmla="*/ 0 w 279919"/>
                <a:gd name="connsiteY7" fmla="*/ 186612 h 205682"/>
                <a:gd name="connsiteX8" fmla="*/ 205274 w 279919"/>
                <a:gd name="connsiteY8" fmla="*/ 205273 h 205682"/>
                <a:gd name="connsiteX9" fmla="*/ 279919 w 279919"/>
                <a:gd name="connsiteY9" fmla="*/ 205273 h 205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9919" h="205682">
                  <a:moveTo>
                    <a:pt x="158621" y="0"/>
                  </a:moveTo>
                  <a:cubicBezTo>
                    <a:pt x="146180" y="15551"/>
                    <a:pt x="133247" y="30721"/>
                    <a:pt x="121298" y="46653"/>
                  </a:cubicBezTo>
                  <a:cubicBezTo>
                    <a:pt x="114570" y="55624"/>
                    <a:pt x="109642" y="65888"/>
                    <a:pt x="102637" y="74644"/>
                  </a:cubicBezTo>
                  <a:cubicBezTo>
                    <a:pt x="97142" y="81513"/>
                    <a:pt x="89471" y="86437"/>
                    <a:pt x="83976" y="93306"/>
                  </a:cubicBezTo>
                  <a:cubicBezTo>
                    <a:pt x="76971" y="102063"/>
                    <a:pt x="72320" y="112541"/>
                    <a:pt x="65315" y="121298"/>
                  </a:cubicBezTo>
                  <a:cubicBezTo>
                    <a:pt x="59819" y="128167"/>
                    <a:pt x="52149" y="133090"/>
                    <a:pt x="46653" y="139959"/>
                  </a:cubicBezTo>
                  <a:cubicBezTo>
                    <a:pt x="39648" y="148716"/>
                    <a:pt x="35921" y="160022"/>
                    <a:pt x="27992" y="167951"/>
                  </a:cubicBezTo>
                  <a:cubicBezTo>
                    <a:pt x="20063" y="175880"/>
                    <a:pt x="9331" y="180392"/>
                    <a:pt x="0" y="186612"/>
                  </a:cubicBezTo>
                  <a:cubicBezTo>
                    <a:pt x="82495" y="214108"/>
                    <a:pt x="28019" y="198708"/>
                    <a:pt x="205274" y="205273"/>
                  </a:cubicBezTo>
                  <a:cubicBezTo>
                    <a:pt x="230139" y="206194"/>
                    <a:pt x="255037" y="205273"/>
                    <a:pt x="279919" y="205273"/>
                  </a:cubicBezTo>
                </a:path>
              </a:pathLst>
            </a:custGeom>
            <a:noFill/>
            <a:ln w="38100" cap="rnd">
              <a:solidFill>
                <a:srgbClr val="C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/>
          <p:cNvSpPr/>
          <p:nvPr/>
        </p:nvSpPr>
        <p:spPr>
          <a:xfrm>
            <a:off x="2133601" y="1895475"/>
            <a:ext cx="2305050" cy="2157413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287687" y="4052889"/>
            <a:ext cx="1150963" cy="2693192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438649" y="2436018"/>
            <a:ext cx="5776914" cy="1616869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727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of five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special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CopyableMovable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CopyableMovable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CopyableMovable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CopyableMovable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CopyableMovable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CopyableMovable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CopyableMovable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CopyableMovable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CopyableMovable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CopyableMovable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CopyableMovable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13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552331" y="1069287"/>
            <a:ext cx="6220569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C++ Core Guidelines:</a:t>
            </a:r>
          </a:p>
          <a:p>
            <a:r>
              <a:rPr lang="en-US" sz="2400" dirty="0">
                <a:hlinkClick r:id="rId2"/>
              </a:rPr>
              <a:t>C.21: If you define or =delete any copy, move, or destructor function, define or =delete them all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3982508" y="4660328"/>
            <a:ext cx="4226983" cy="46166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the five </a:t>
            </a:r>
            <a:r>
              <a:rPr lang="en-US" sz="2400" i="1" dirty="0"/>
              <a:t>special</a:t>
            </a:r>
            <a:r>
              <a:rPr lang="en-US" sz="2400" dirty="0"/>
              <a:t> </a:t>
            </a:r>
            <a:r>
              <a:rPr lang="en-US" sz="2400" dirty="0" err="1"/>
              <a:t>special</a:t>
            </a:r>
            <a:r>
              <a:rPr lang="en-US" sz="2400" dirty="0"/>
              <a:t> functions</a:t>
            </a:r>
          </a:p>
        </p:txBody>
      </p:sp>
    </p:spTree>
    <p:extLst>
      <p:ext uri="{BB962C8B-B14F-4D97-AF65-F5344CB8AC3E}">
        <p14:creationId xmlns:p14="http://schemas.microsoft.com/office/powerpoint/2010/main" val="2353506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of five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special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3851" y="1325562"/>
            <a:ext cx="7849949" cy="5030787"/>
          </a:xfrm>
        </p:spPr>
        <p:txBody>
          <a:bodyPr/>
          <a:lstStyle/>
          <a:p>
            <a:pPr marL="0" indent="0">
              <a:buNone/>
            </a:pP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CopyableMovable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14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695569" y="3325686"/>
            <a:ext cx="1711914" cy="5232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b="1" dirty="0"/>
              <a:t>move</a:t>
            </a:r>
            <a:r>
              <a:rPr lang="en-US" sz="2800" dirty="0"/>
              <a:t> </a:t>
            </a:r>
            <a:r>
              <a:rPr lang="en-US" sz="2800" dirty="0" err="1"/>
              <a:t>ctor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666540" y="5379691"/>
            <a:ext cx="2740943" cy="5232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b="1" dirty="0"/>
              <a:t>move</a:t>
            </a:r>
            <a:r>
              <a:rPr lang="en-US" sz="2800" dirty="0"/>
              <a:t> assignment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12423" y="1293757"/>
            <a:ext cx="1895060" cy="5232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default </a:t>
            </a:r>
            <a:r>
              <a:rPr lang="en-US" sz="2800" dirty="0" err="1"/>
              <a:t>ctor</a:t>
            </a:r>
            <a:endParaRPr lang="en-US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1867185" y="2310002"/>
            <a:ext cx="1540298" cy="5232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b="1" dirty="0"/>
              <a:t>copy</a:t>
            </a:r>
            <a:r>
              <a:rPr lang="en-US" sz="2800" dirty="0"/>
              <a:t> </a:t>
            </a:r>
            <a:r>
              <a:rPr lang="en-US" sz="2800" dirty="0" err="1"/>
              <a:t>ctor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793760" y="4349321"/>
            <a:ext cx="2613723" cy="5232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b="1" dirty="0"/>
              <a:t>copy</a:t>
            </a:r>
            <a:r>
              <a:rPr lang="en-US" sz="2800" dirty="0"/>
              <a:t> assignment</a:t>
            </a:r>
          </a:p>
        </p:txBody>
      </p:sp>
    </p:spTree>
    <p:extLst>
      <p:ext uri="{BB962C8B-B14F-4D97-AF65-F5344CB8AC3E}">
        <p14:creationId xmlns:p14="http://schemas.microsoft.com/office/powerpoint/2010/main" val="4214779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are there to break them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Rule of three</a:t>
            </a:r>
          </a:p>
          <a:p>
            <a:pPr marL="0" indent="0">
              <a:buNone/>
            </a:pPr>
            <a:r>
              <a:rPr lang="en-US" dirty="0"/>
              <a:t>+</a:t>
            </a:r>
          </a:p>
          <a:p>
            <a:pPr marL="0" indent="0">
              <a:buNone/>
            </a:pPr>
            <a:r>
              <a:rPr lang="en-US" dirty="0"/>
              <a:t>Rule of five (C++ Core Guidelines):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C.21: If you define or =delete any copy, move, or destructor function, define or =delete them all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Let’s break them!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334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are there to break them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~MovableNonCopyable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&amp;) 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&amp;) 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does not work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 =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does not work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9996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are there to break them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items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dirty="0"/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item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items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push_back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item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items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push_back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item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items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push_back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17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9459997" y="0"/>
            <a:ext cx="273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itempool.com/</a:t>
            </a:r>
            <a:r>
              <a:rPr lang="en-US" dirty="0" err="1">
                <a:hlinkClick r:id="rId2"/>
              </a:rPr>
              <a:t>cpp</a:t>
            </a:r>
            <a:r>
              <a:rPr lang="en-US" dirty="0">
                <a:hlinkClick r:id="rId2"/>
              </a:rPr>
              <a:t>-ape/live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9968994" y="369332"/>
            <a:ext cx="2223006" cy="2223006"/>
            <a:chOff x="9968994" y="369332"/>
            <a:chExt cx="2223006" cy="2223006"/>
          </a:xfrm>
        </p:grpSpPr>
        <p:pic>
          <p:nvPicPr>
            <p:cNvPr id="9" name="Picture 8" descr="https://keremerkan.net/generator/code.png?do=1&amp;action=site&amp;ecl=H&amp;block=5&amp;margin=1&amp;otype=png&amp;ctype=q&amp;fg=%23000000&amp;bg=%23FFFFFF&amp;hid=155e98d6-79940366&amp;site_url=https%3A//itempool.com/cpp-ape/liv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68994" y="369332"/>
              <a:ext cx="2223006" cy="22230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 descr="Question Mark on Microsoft Windows 10 May 2019 Update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94722" y="995060"/>
              <a:ext cx="971550" cy="971550"/>
            </a:xfrm>
            <a:prstGeom prst="rect">
              <a:avLst/>
            </a:prstGeom>
            <a:noFill/>
            <a:effectLst>
              <a:glow rad="76200">
                <a:schemeClr val="bg1"/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TextBox 10"/>
          <p:cNvSpPr txBox="1"/>
          <p:nvPr/>
        </p:nvSpPr>
        <p:spPr>
          <a:xfrm>
            <a:off x="9968994" y="2592338"/>
            <a:ext cx="222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Item 1</a:t>
            </a:r>
          </a:p>
        </p:txBody>
      </p:sp>
    </p:spTree>
    <p:extLst>
      <p:ext uri="{BB962C8B-B14F-4D97-AF65-F5344CB8AC3E}">
        <p14:creationId xmlns:p14="http://schemas.microsoft.com/office/powerpoint/2010/main" val="12148956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are there to break them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~MovableNonCopyable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&amp;) =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sz="20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operator=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&amp;) =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sz="20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operator=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MovableNonCopyable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18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921582" y="4364736"/>
            <a:ext cx="1892959" cy="46166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rule of three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10" name="Freeform 9"/>
          <p:cNvSpPr/>
          <p:nvPr/>
        </p:nvSpPr>
        <p:spPr>
          <a:xfrm>
            <a:off x="1114347" y="2504661"/>
            <a:ext cx="9446149" cy="751809"/>
          </a:xfrm>
          <a:custGeom>
            <a:avLst/>
            <a:gdLst>
              <a:gd name="connsiteX0" fmla="*/ 0 w 9446149"/>
              <a:gd name="connsiteY0" fmla="*/ 349857 h 751809"/>
              <a:gd name="connsiteX1" fmla="*/ 63610 w 9446149"/>
              <a:gd name="connsiteY1" fmla="*/ 310101 h 751809"/>
              <a:gd name="connsiteX2" fmla="*/ 111318 w 9446149"/>
              <a:gd name="connsiteY2" fmla="*/ 286247 h 751809"/>
              <a:gd name="connsiteX3" fmla="*/ 174929 w 9446149"/>
              <a:gd name="connsiteY3" fmla="*/ 254442 h 751809"/>
              <a:gd name="connsiteX4" fmla="*/ 214685 w 9446149"/>
              <a:gd name="connsiteY4" fmla="*/ 230588 h 751809"/>
              <a:gd name="connsiteX5" fmla="*/ 246490 w 9446149"/>
              <a:gd name="connsiteY5" fmla="*/ 222636 h 751809"/>
              <a:gd name="connsiteX6" fmla="*/ 286247 w 9446149"/>
              <a:gd name="connsiteY6" fmla="*/ 206734 h 751809"/>
              <a:gd name="connsiteX7" fmla="*/ 333955 w 9446149"/>
              <a:gd name="connsiteY7" fmla="*/ 198782 h 751809"/>
              <a:gd name="connsiteX8" fmla="*/ 397565 w 9446149"/>
              <a:gd name="connsiteY8" fmla="*/ 190831 h 751809"/>
              <a:gd name="connsiteX9" fmla="*/ 453224 w 9446149"/>
              <a:gd name="connsiteY9" fmla="*/ 182880 h 751809"/>
              <a:gd name="connsiteX10" fmla="*/ 477078 w 9446149"/>
              <a:gd name="connsiteY10" fmla="*/ 190831 h 751809"/>
              <a:gd name="connsiteX11" fmla="*/ 381662 w 9446149"/>
              <a:gd name="connsiteY11" fmla="*/ 318052 h 751809"/>
              <a:gd name="connsiteX12" fmla="*/ 294198 w 9446149"/>
              <a:gd name="connsiteY12" fmla="*/ 413468 h 751809"/>
              <a:gd name="connsiteX13" fmla="*/ 222636 w 9446149"/>
              <a:gd name="connsiteY13" fmla="*/ 492981 h 751809"/>
              <a:gd name="connsiteX14" fmla="*/ 182880 w 9446149"/>
              <a:gd name="connsiteY14" fmla="*/ 564542 h 751809"/>
              <a:gd name="connsiteX15" fmla="*/ 190831 w 9446149"/>
              <a:gd name="connsiteY15" fmla="*/ 588396 h 751809"/>
              <a:gd name="connsiteX16" fmla="*/ 238539 w 9446149"/>
              <a:gd name="connsiteY16" fmla="*/ 556591 h 751809"/>
              <a:gd name="connsiteX17" fmla="*/ 294198 w 9446149"/>
              <a:gd name="connsiteY17" fmla="*/ 516835 h 751809"/>
              <a:gd name="connsiteX18" fmla="*/ 318052 w 9446149"/>
              <a:gd name="connsiteY18" fmla="*/ 500932 h 751809"/>
              <a:gd name="connsiteX19" fmla="*/ 349857 w 9446149"/>
              <a:gd name="connsiteY19" fmla="*/ 485029 h 751809"/>
              <a:gd name="connsiteX20" fmla="*/ 445273 w 9446149"/>
              <a:gd name="connsiteY20" fmla="*/ 445273 h 751809"/>
              <a:gd name="connsiteX21" fmla="*/ 469127 w 9446149"/>
              <a:gd name="connsiteY21" fmla="*/ 437322 h 751809"/>
              <a:gd name="connsiteX22" fmla="*/ 596348 w 9446149"/>
              <a:gd name="connsiteY22" fmla="*/ 389614 h 751809"/>
              <a:gd name="connsiteX23" fmla="*/ 620202 w 9446149"/>
              <a:gd name="connsiteY23" fmla="*/ 381662 h 751809"/>
              <a:gd name="connsiteX24" fmla="*/ 771276 w 9446149"/>
              <a:gd name="connsiteY24" fmla="*/ 318052 h 751809"/>
              <a:gd name="connsiteX25" fmla="*/ 795130 w 9446149"/>
              <a:gd name="connsiteY25" fmla="*/ 310101 h 751809"/>
              <a:gd name="connsiteX26" fmla="*/ 930302 w 9446149"/>
              <a:gd name="connsiteY26" fmla="*/ 238539 h 751809"/>
              <a:gd name="connsiteX27" fmla="*/ 993913 w 9446149"/>
              <a:gd name="connsiteY27" fmla="*/ 190831 h 751809"/>
              <a:gd name="connsiteX28" fmla="*/ 1041621 w 9446149"/>
              <a:gd name="connsiteY28" fmla="*/ 135172 h 751809"/>
              <a:gd name="connsiteX29" fmla="*/ 993913 w 9446149"/>
              <a:gd name="connsiteY29" fmla="*/ 230588 h 751809"/>
              <a:gd name="connsiteX30" fmla="*/ 978010 w 9446149"/>
              <a:gd name="connsiteY30" fmla="*/ 262393 h 751809"/>
              <a:gd name="connsiteX31" fmla="*/ 930302 w 9446149"/>
              <a:gd name="connsiteY31" fmla="*/ 341906 h 751809"/>
              <a:gd name="connsiteX32" fmla="*/ 914400 w 9446149"/>
              <a:gd name="connsiteY32" fmla="*/ 373711 h 751809"/>
              <a:gd name="connsiteX33" fmla="*/ 842838 w 9446149"/>
              <a:gd name="connsiteY33" fmla="*/ 469127 h 751809"/>
              <a:gd name="connsiteX34" fmla="*/ 779228 w 9446149"/>
              <a:gd name="connsiteY34" fmla="*/ 556591 h 751809"/>
              <a:gd name="connsiteX35" fmla="*/ 747422 w 9446149"/>
              <a:gd name="connsiteY35" fmla="*/ 628153 h 751809"/>
              <a:gd name="connsiteX36" fmla="*/ 723569 w 9446149"/>
              <a:gd name="connsiteY36" fmla="*/ 699715 h 751809"/>
              <a:gd name="connsiteX37" fmla="*/ 771276 w 9446149"/>
              <a:gd name="connsiteY37" fmla="*/ 691763 h 751809"/>
              <a:gd name="connsiteX38" fmla="*/ 1049572 w 9446149"/>
              <a:gd name="connsiteY38" fmla="*/ 556591 h 751809"/>
              <a:gd name="connsiteX39" fmla="*/ 1081377 w 9446149"/>
              <a:gd name="connsiteY39" fmla="*/ 540689 h 751809"/>
              <a:gd name="connsiteX40" fmla="*/ 1248355 w 9446149"/>
              <a:gd name="connsiteY40" fmla="*/ 469127 h 751809"/>
              <a:gd name="connsiteX41" fmla="*/ 1280160 w 9446149"/>
              <a:gd name="connsiteY41" fmla="*/ 453224 h 751809"/>
              <a:gd name="connsiteX42" fmla="*/ 1304014 w 9446149"/>
              <a:gd name="connsiteY42" fmla="*/ 437322 h 751809"/>
              <a:gd name="connsiteX43" fmla="*/ 1486894 w 9446149"/>
              <a:gd name="connsiteY43" fmla="*/ 341906 h 751809"/>
              <a:gd name="connsiteX44" fmla="*/ 1510748 w 9446149"/>
              <a:gd name="connsiteY44" fmla="*/ 326003 h 751809"/>
              <a:gd name="connsiteX45" fmla="*/ 1542553 w 9446149"/>
              <a:gd name="connsiteY45" fmla="*/ 310101 h 751809"/>
              <a:gd name="connsiteX46" fmla="*/ 1709530 w 9446149"/>
              <a:gd name="connsiteY46" fmla="*/ 238539 h 751809"/>
              <a:gd name="connsiteX47" fmla="*/ 1892410 w 9446149"/>
              <a:gd name="connsiteY47" fmla="*/ 159026 h 751809"/>
              <a:gd name="connsiteX48" fmla="*/ 1979875 w 9446149"/>
              <a:gd name="connsiteY48" fmla="*/ 119269 h 751809"/>
              <a:gd name="connsiteX49" fmla="*/ 2003729 w 9446149"/>
              <a:gd name="connsiteY49" fmla="*/ 111318 h 751809"/>
              <a:gd name="connsiteX50" fmla="*/ 2035534 w 9446149"/>
              <a:gd name="connsiteY50" fmla="*/ 95416 h 751809"/>
              <a:gd name="connsiteX51" fmla="*/ 1987826 w 9446149"/>
              <a:gd name="connsiteY51" fmla="*/ 143123 h 751809"/>
              <a:gd name="connsiteX52" fmla="*/ 1916264 w 9446149"/>
              <a:gd name="connsiteY52" fmla="*/ 246490 h 751809"/>
              <a:gd name="connsiteX53" fmla="*/ 1852654 w 9446149"/>
              <a:gd name="connsiteY53" fmla="*/ 326003 h 751809"/>
              <a:gd name="connsiteX54" fmla="*/ 1709530 w 9446149"/>
              <a:gd name="connsiteY54" fmla="*/ 532737 h 751809"/>
              <a:gd name="connsiteX55" fmla="*/ 1669774 w 9446149"/>
              <a:gd name="connsiteY55" fmla="*/ 588396 h 751809"/>
              <a:gd name="connsiteX56" fmla="*/ 1653871 w 9446149"/>
              <a:gd name="connsiteY56" fmla="*/ 620202 h 751809"/>
              <a:gd name="connsiteX57" fmla="*/ 1677725 w 9446149"/>
              <a:gd name="connsiteY57" fmla="*/ 612250 h 751809"/>
              <a:gd name="connsiteX58" fmla="*/ 1701579 w 9446149"/>
              <a:gd name="connsiteY58" fmla="*/ 596348 h 751809"/>
              <a:gd name="connsiteX59" fmla="*/ 1773141 w 9446149"/>
              <a:gd name="connsiteY59" fmla="*/ 556591 h 751809"/>
              <a:gd name="connsiteX60" fmla="*/ 1916264 w 9446149"/>
              <a:gd name="connsiteY60" fmla="*/ 485029 h 751809"/>
              <a:gd name="connsiteX61" fmla="*/ 1963972 w 9446149"/>
              <a:gd name="connsiteY61" fmla="*/ 469127 h 751809"/>
              <a:gd name="connsiteX62" fmla="*/ 2130949 w 9446149"/>
              <a:gd name="connsiteY62" fmla="*/ 397565 h 751809"/>
              <a:gd name="connsiteX63" fmla="*/ 2178657 w 9446149"/>
              <a:gd name="connsiteY63" fmla="*/ 365760 h 751809"/>
              <a:gd name="connsiteX64" fmla="*/ 2337683 w 9446149"/>
              <a:gd name="connsiteY64" fmla="*/ 310101 h 751809"/>
              <a:gd name="connsiteX65" fmla="*/ 2361537 w 9446149"/>
              <a:gd name="connsiteY65" fmla="*/ 294198 h 751809"/>
              <a:gd name="connsiteX66" fmla="*/ 2385391 w 9446149"/>
              <a:gd name="connsiteY66" fmla="*/ 286247 h 751809"/>
              <a:gd name="connsiteX67" fmla="*/ 2560320 w 9446149"/>
              <a:gd name="connsiteY67" fmla="*/ 214685 h 751809"/>
              <a:gd name="connsiteX68" fmla="*/ 2655735 w 9446149"/>
              <a:gd name="connsiteY68" fmla="*/ 174929 h 751809"/>
              <a:gd name="connsiteX69" fmla="*/ 2719346 w 9446149"/>
              <a:gd name="connsiteY69" fmla="*/ 151075 h 751809"/>
              <a:gd name="connsiteX70" fmla="*/ 2592125 w 9446149"/>
              <a:gd name="connsiteY70" fmla="*/ 294198 h 751809"/>
              <a:gd name="connsiteX71" fmla="*/ 2568271 w 9446149"/>
              <a:gd name="connsiteY71" fmla="*/ 310101 h 751809"/>
              <a:gd name="connsiteX72" fmla="*/ 2488758 w 9446149"/>
              <a:gd name="connsiteY72" fmla="*/ 381662 h 751809"/>
              <a:gd name="connsiteX73" fmla="*/ 2464904 w 9446149"/>
              <a:gd name="connsiteY73" fmla="*/ 405516 h 751809"/>
              <a:gd name="connsiteX74" fmla="*/ 2385391 w 9446149"/>
              <a:gd name="connsiteY74" fmla="*/ 469127 h 751809"/>
              <a:gd name="connsiteX75" fmla="*/ 2361537 w 9446149"/>
              <a:gd name="connsiteY75" fmla="*/ 485029 h 751809"/>
              <a:gd name="connsiteX76" fmla="*/ 2305878 w 9446149"/>
              <a:gd name="connsiteY76" fmla="*/ 540689 h 751809"/>
              <a:gd name="connsiteX77" fmla="*/ 2266122 w 9446149"/>
              <a:gd name="connsiteY77" fmla="*/ 588396 h 751809"/>
              <a:gd name="connsiteX78" fmla="*/ 2329732 w 9446149"/>
              <a:gd name="connsiteY78" fmla="*/ 564542 h 751809"/>
              <a:gd name="connsiteX79" fmla="*/ 2639833 w 9446149"/>
              <a:gd name="connsiteY79" fmla="*/ 405516 h 751809"/>
              <a:gd name="connsiteX80" fmla="*/ 2671638 w 9446149"/>
              <a:gd name="connsiteY80" fmla="*/ 397565 h 751809"/>
              <a:gd name="connsiteX81" fmla="*/ 2886323 w 9446149"/>
              <a:gd name="connsiteY81" fmla="*/ 310101 h 751809"/>
              <a:gd name="connsiteX82" fmla="*/ 2949934 w 9446149"/>
              <a:gd name="connsiteY82" fmla="*/ 278296 h 751809"/>
              <a:gd name="connsiteX83" fmla="*/ 3140765 w 9446149"/>
              <a:gd name="connsiteY83" fmla="*/ 198782 h 751809"/>
              <a:gd name="connsiteX84" fmla="*/ 3172570 w 9446149"/>
              <a:gd name="connsiteY84" fmla="*/ 182880 h 751809"/>
              <a:gd name="connsiteX85" fmla="*/ 3204375 w 9446149"/>
              <a:gd name="connsiteY85" fmla="*/ 174929 h 751809"/>
              <a:gd name="connsiteX86" fmla="*/ 3411109 w 9446149"/>
              <a:gd name="connsiteY86" fmla="*/ 87464 h 751809"/>
              <a:gd name="connsiteX87" fmla="*/ 3458817 w 9446149"/>
              <a:gd name="connsiteY87" fmla="*/ 71562 h 751809"/>
              <a:gd name="connsiteX88" fmla="*/ 3586038 w 9446149"/>
              <a:gd name="connsiteY88" fmla="*/ 23854 h 751809"/>
              <a:gd name="connsiteX89" fmla="*/ 3657600 w 9446149"/>
              <a:gd name="connsiteY89" fmla="*/ 0 h 751809"/>
              <a:gd name="connsiteX90" fmla="*/ 3578087 w 9446149"/>
              <a:gd name="connsiteY90" fmla="*/ 95416 h 751809"/>
              <a:gd name="connsiteX91" fmla="*/ 3554233 w 9446149"/>
              <a:gd name="connsiteY91" fmla="*/ 119269 h 751809"/>
              <a:gd name="connsiteX92" fmla="*/ 3490622 w 9446149"/>
              <a:gd name="connsiteY92" fmla="*/ 198782 h 751809"/>
              <a:gd name="connsiteX93" fmla="*/ 3474720 w 9446149"/>
              <a:gd name="connsiteY93" fmla="*/ 230588 h 751809"/>
              <a:gd name="connsiteX94" fmla="*/ 3411109 w 9446149"/>
              <a:gd name="connsiteY94" fmla="*/ 310101 h 751809"/>
              <a:gd name="connsiteX95" fmla="*/ 3395207 w 9446149"/>
              <a:gd name="connsiteY95" fmla="*/ 341906 h 751809"/>
              <a:gd name="connsiteX96" fmla="*/ 3323645 w 9446149"/>
              <a:gd name="connsiteY96" fmla="*/ 453224 h 751809"/>
              <a:gd name="connsiteX97" fmla="*/ 3260035 w 9446149"/>
              <a:gd name="connsiteY97" fmla="*/ 540689 h 751809"/>
              <a:gd name="connsiteX98" fmla="*/ 3244132 w 9446149"/>
              <a:gd name="connsiteY98" fmla="*/ 564542 h 751809"/>
              <a:gd name="connsiteX99" fmla="*/ 3196424 w 9446149"/>
              <a:gd name="connsiteY99" fmla="*/ 620202 h 751809"/>
              <a:gd name="connsiteX100" fmla="*/ 3132814 w 9446149"/>
              <a:gd name="connsiteY100" fmla="*/ 723569 h 751809"/>
              <a:gd name="connsiteX101" fmla="*/ 3156668 w 9446149"/>
              <a:gd name="connsiteY101" fmla="*/ 731520 h 751809"/>
              <a:gd name="connsiteX102" fmla="*/ 3291840 w 9446149"/>
              <a:gd name="connsiteY102" fmla="*/ 675861 h 751809"/>
              <a:gd name="connsiteX103" fmla="*/ 3315694 w 9446149"/>
              <a:gd name="connsiteY103" fmla="*/ 667909 h 751809"/>
              <a:gd name="connsiteX104" fmla="*/ 3482671 w 9446149"/>
              <a:gd name="connsiteY104" fmla="*/ 604299 h 751809"/>
              <a:gd name="connsiteX105" fmla="*/ 3506525 w 9446149"/>
              <a:gd name="connsiteY105" fmla="*/ 596348 h 751809"/>
              <a:gd name="connsiteX106" fmla="*/ 3538330 w 9446149"/>
              <a:gd name="connsiteY106" fmla="*/ 580445 h 751809"/>
              <a:gd name="connsiteX107" fmla="*/ 3713259 w 9446149"/>
              <a:gd name="connsiteY107" fmla="*/ 516835 h 751809"/>
              <a:gd name="connsiteX108" fmla="*/ 3737113 w 9446149"/>
              <a:gd name="connsiteY108" fmla="*/ 500932 h 751809"/>
              <a:gd name="connsiteX109" fmla="*/ 3768918 w 9446149"/>
              <a:gd name="connsiteY109" fmla="*/ 492981 h 751809"/>
              <a:gd name="connsiteX110" fmla="*/ 3975652 w 9446149"/>
              <a:gd name="connsiteY110" fmla="*/ 413468 h 751809"/>
              <a:gd name="connsiteX111" fmla="*/ 4031311 w 9446149"/>
              <a:gd name="connsiteY111" fmla="*/ 381662 h 751809"/>
              <a:gd name="connsiteX112" fmla="*/ 4182386 w 9446149"/>
              <a:gd name="connsiteY112" fmla="*/ 318052 h 751809"/>
              <a:gd name="connsiteX113" fmla="*/ 4206240 w 9446149"/>
              <a:gd name="connsiteY113" fmla="*/ 302149 h 751809"/>
              <a:gd name="connsiteX114" fmla="*/ 4365266 w 9446149"/>
              <a:gd name="connsiteY114" fmla="*/ 246490 h 751809"/>
              <a:gd name="connsiteX115" fmla="*/ 4444779 w 9446149"/>
              <a:gd name="connsiteY115" fmla="*/ 214685 h 751809"/>
              <a:gd name="connsiteX116" fmla="*/ 4428876 w 9446149"/>
              <a:gd name="connsiteY116" fmla="*/ 238539 h 751809"/>
              <a:gd name="connsiteX117" fmla="*/ 4405022 w 9446149"/>
              <a:gd name="connsiteY117" fmla="*/ 270344 h 751809"/>
              <a:gd name="connsiteX118" fmla="*/ 4309607 w 9446149"/>
              <a:gd name="connsiteY118" fmla="*/ 413468 h 751809"/>
              <a:gd name="connsiteX119" fmla="*/ 4301655 w 9446149"/>
              <a:gd name="connsiteY119" fmla="*/ 437322 h 751809"/>
              <a:gd name="connsiteX120" fmla="*/ 4214191 w 9446149"/>
              <a:gd name="connsiteY120" fmla="*/ 564542 h 751809"/>
              <a:gd name="connsiteX121" fmla="*/ 4158532 w 9446149"/>
              <a:gd name="connsiteY121" fmla="*/ 628153 h 751809"/>
              <a:gd name="connsiteX122" fmla="*/ 4134678 w 9446149"/>
              <a:gd name="connsiteY122" fmla="*/ 652007 h 751809"/>
              <a:gd name="connsiteX123" fmla="*/ 4110824 w 9446149"/>
              <a:gd name="connsiteY123" fmla="*/ 683812 h 751809"/>
              <a:gd name="connsiteX124" fmla="*/ 4094922 w 9446149"/>
              <a:gd name="connsiteY124" fmla="*/ 707666 h 751809"/>
              <a:gd name="connsiteX125" fmla="*/ 4126727 w 9446149"/>
              <a:gd name="connsiteY125" fmla="*/ 699715 h 751809"/>
              <a:gd name="connsiteX126" fmla="*/ 4238045 w 9446149"/>
              <a:gd name="connsiteY126" fmla="*/ 644056 h 751809"/>
              <a:gd name="connsiteX127" fmla="*/ 4277802 w 9446149"/>
              <a:gd name="connsiteY127" fmla="*/ 620202 h 751809"/>
              <a:gd name="connsiteX128" fmla="*/ 4301655 w 9446149"/>
              <a:gd name="connsiteY128" fmla="*/ 604299 h 751809"/>
              <a:gd name="connsiteX129" fmla="*/ 4476584 w 9446149"/>
              <a:gd name="connsiteY129" fmla="*/ 524786 h 751809"/>
              <a:gd name="connsiteX130" fmla="*/ 4683318 w 9446149"/>
              <a:gd name="connsiteY130" fmla="*/ 429370 h 751809"/>
              <a:gd name="connsiteX131" fmla="*/ 4905955 w 9446149"/>
              <a:gd name="connsiteY131" fmla="*/ 326003 h 751809"/>
              <a:gd name="connsiteX132" fmla="*/ 4961614 w 9446149"/>
              <a:gd name="connsiteY132" fmla="*/ 302149 h 751809"/>
              <a:gd name="connsiteX133" fmla="*/ 5120640 w 9446149"/>
              <a:gd name="connsiteY133" fmla="*/ 222636 h 751809"/>
              <a:gd name="connsiteX134" fmla="*/ 5144494 w 9446149"/>
              <a:gd name="connsiteY134" fmla="*/ 214685 h 751809"/>
              <a:gd name="connsiteX135" fmla="*/ 5247861 w 9446149"/>
              <a:gd name="connsiteY135" fmla="*/ 166977 h 751809"/>
              <a:gd name="connsiteX136" fmla="*/ 5271715 w 9446149"/>
              <a:gd name="connsiteY136" fmla="*/ 151075 h 751809"/>
              <a:gd name="connsiteX137" fmla="*/ 5319422 w 9446149"/>
              <a:gd name="connsiteY137" fmla="*/ 143123 h 751809"/>
              <a:gd name="connsiteX138" fmla="*/ 5303520 w 9446149"/>
              <a:gd name="connsiteY138" fmla="*/ 246490 h 751809"/>
              <a:gd name="connsiteX139" fmla="*/ 5271715 w 9446149"/>
              <a:gd name="connsiteY139" fmla="*/ 326003 h 751809"/>
              <a:gd name="connsiteX140" fmla="*/ 5144494 w 9446149"/>
              <a:gd name="connsiteY140" fmla="*/ 532737 h 751809"/>
              <a:gd name="connsiteX141" fmla="*/ 5001370 w 9446149"/>
              <a:gd name="connsiteY141" fmla="*/ 683812 h 751809"/>
              <a:gd name="connsiteX142" fmla="*/ 5534108 w 9446149"/>
              <a:gd name="connsiteY142" fmla="*/ 437322 h 751809"/>
              <a:gd name="connsiteX143" fmla="*/ 5764695 w 9446149"/>
              <a:gd name="connsiteY143" fmla="*/ 326003 h 751809"/>
              <a:gd name="connsiteX144" fmla="*/ 6098650 w 9446149"/>
              <a:gd name="connsiteY144" fmla="*/ 143123 h 751809"/>
              <a:gd name="connsiteX145" fmla="*/ 6162261 w 9446149"/>
              <a:gd name="connsiteY145" fmla="*/ 111318 h 751809"/>
              <a:gd name="connsiteX146" fmla="*/ 6170212 w 9446149"/>
              <a:gd name="connsiteY146" fmla="*/ 206734 h 751809"/>
              <a:gd name="connsiteX147" fmla="*/ 5923722 w 9446149"/>
              <a:gd name="connsiteY147" fmla="*/ 612250 h 751809"/>
              <a:gd name="connsiteX148" fmla="*/ 5868062 w 9446149"/>
              <a:gd name="connsiteY148" fmla="*/ 691763 h 751809"/>
              <a:gd name="connsiteX149" fmla="*/ 6019137 w 9446149"/>
              <a:gd name="connsiteY149" fmla="*/ 691763 h 751809"/>
              <a:gd name="connsiteX150" fmla="*/ 6146358 w 9446149"/>
              <a:gd name="connsiteY150" fmla="*/ 612250 h 751809"/>
              <a:gd name="connsiteX151" fmla="*/ 6289482 w 9446149"/>
              <a:gd name="connsiteY151" fmla="*/ 540689 h 751809"/>
              <a:gd name="connsiteX152" fmla="*/ 6631388 w 9446149"/>
              <a:gd name="connsiteY152" fmla="*/ 357809 h 751809"/>
              <a:gd name="connsiteX153" fmla="*/ 6933537 w 9446149"/>
              <a:gd name="connsiteY153" fmla="*/ 238539 h 751809"/>
              <a:gd name="connsiteX154" fmla="*/ 7052807 w 9446149"/>
              <a:gd name="connsiteY154" fmla="*/ 222636 h 751809"/>
              <a:gd name="connsiteX155" fmla="*/ 6989196 w 9446149"/>
              <a:gd name="connsiteY155" fmla="*/ 341906 h 751809"/>
              <a:gd name="connsiteX156" fmla="*/ 6877878 w 9446149"/>
              <a:gd name="connsiteY156" fmla="*/ 508883 h 751809"/>
              <a:gd name="connsiteX157" fmla="*/ 6830170 w 9446149"/>
              <a:gd name="connsiteY157" fmla="*/ 580445 h 751809"/>
              <a:gd name="connsiteX158" fmla="*/ 6806316 w 9446149"/>
              <a:gd name="connsiteY158" fmla="*/ 612250 h 751809"/>
              <a:gd name="connsiteX159" fmla="*/ 6861975 w 9446149"/>
              <a:gd name="connsiteY159" fmla="*/ 604299 h 751809"/>
              <a:gd name="connsiteX160" fmla="*/ 7108466 w 9446149"/>
              <a:gd name="connsiteY160" fmla="*/ 469127 h 751809"/>
              <a:gd name="connsiteX161" fmla="*/ 7315200 w 9446149"/>
              <a:gd name="connsiteY161" fmla="*/ 365760 h 751809"/>
              <a:gd name="connsiteX162" fmla="*/ 7673009 w 9446149"/>
              <a:gd name="connsiteY162" fmla="*/ 166977 h 751809"/>
              <a:gd name="connsiteX163" fmla="*/ 7824083 w 9446149"/>
              <a:gd name="connsiteY163" fmla="*/ 95416 h 751809"/>
              <a:gd name="connsiteX164" fmla="*/ 7792278 w 9446149"/>
              <a:gd name="connsiteY164" fmla="*/ 246490 h 751809"/>
              <a:gd name="connsiteX165" fmla="*/ 7641203 w 9446149"/>
              <a:gd name="connsiteY165" fmla="*/ 469127 h 751809"/>
              <a:gd name="connsiteX166" fmla="*/ 7442421 w 9446149"/>
              <a:gd name="connsiteY166" fmla="*/ 667909 h 751809"/>
              <a:gd name="connsiteX167" fmla="*/ 7378810 w 9446149"/>
              <a:gd name="connsiteY167" fmla="*/ 723569 h 751809"/>
              <a:gd name="connsiteX168" fmla="*/ 7434469 w 9446149"/>
              <a:gd name="connsiteY168" fmla="*/ 715617 h 751809"/>
              <a:gd name="connsiteX169" fmla="*/ 7879742 w 9446149"/>
              <a:gd name="connsiteY169" fmla="*/ 469127 h 751809"/>
              <a:gd name="connsiteX170" fmla="*/ 8086476 w 9446149"/>
              <a:gd name="connsiteY170" fmla="*/ 357809 h 751809"/>
              <a:gd name="connsiteX171" fmla="*/ 8245502 w 9446149"/>
              <a:gd name="connsiteY171" fmla="*/ 278296 h 751809"/>
              <a:gd name="connsiteX172" fmla="*/ 8412480 w 9446149"/>
              <a:gd name="connsiteY172" fmla="*/ 190831 h 751809"/>
              <a:gd name="connsiteX173" fmla="*/ 8404529 w 9446149"/>
              <a:gd name="connsiteY173" fmla="*/ 294198 h 751809"/>
              <a:gd name="connsiteX174" fmla="*/ 8317064 w 9446149"/>
              <a:gd name="connsiteY174" fmla="*/ 469127 h 751809"/>
              <a:gd name="connsiteX175" fmla="*/ 8237551 w 9446149"/>
              <a:gd name="connsiteY175" fmla="*/ 588396 h 751809"/>
              <a:gd name="connsiteX176" fmla="*/ 8142135 w 9446149"/>
              <a:gd name="connsiteY176" fmla="*/ 707666 h 751809"/>
              <a:gd name="connsiteX177" fmla="*/ 8651019 w 9446149"/>
              <a:gd name="connsiteY177" fmla="*/ 381662 h 751809"/>
              <a:gd name="connsiteX178" fmla="*/ 8770289 w 9446149"/>
              <a:gd name="connsiteY178" fmla="*/ 318052 h 751809"/>
              <a:gd name="connsiteX179" fmla="*/ 8817996 w 9446149"/>
              <a:gd name="connsiteY179" fmla="*/ 294198 h 751809"/>
              <a:gd name="connsiteX180" fmla="*/ 8786191 w 9446149"/>
              <a:gd name="connsiteY180" fmla="*/ 397565 h 751809"/>
              <a:gd name="connsiteX181" fmla="*/ 8730532 w 9446149"/>
              <a:gd name="connsiteY181" fmla="*/ 572494 h 751809"/>
              <a:gd name="connsiteX182" fmla="*/ 8690775 w 9446149"/>
              <a:gd name="connsiteY182" fmla="*/ 644056 h 751809"/>
              <a:gd name="connsiteX183" fmla="*/ 8658970 w 9446149"/>
              <a:gd name="connsiteY183" fmla="*/ 707666 h 751809"/>
              <a:gd name="connsiteX184" fmla="*/ 8635116 w 9446149"/>
              <a:gd name="connsiteY184" fmla="*/ 747422 h 751809"/>
              <a:gd name="connsiteX185" fmla="*/ 8714629 w 9446149"/>
              <a:gd name="connsiteY185" fmla="*/ 723569 h 751809"/>
              <a:gd name="connsiteX186" fmla="*/ 8961120 w 9446149"/>
              <a:gd name="connsiteY186" fmla="*/ 636104 h 751809"/>
              <a:gd name="connsiteX187" fmla="*/ 9183756 w 9446149"/>
              <a:gd name="connsiteY187" fmla="*/ 556591 h 751809"/>
              <a:gd name="connsiteX188" fmla="*/ 9151951 w 9446149"/>
              <a:gd name="connsiteY188" fmla="*/ 628153 h 751809"/>
              <a:gd name="connsiteX189" fmla="*/ 9136049 w 9446149"/>
              <a:gd name="connsiteY189" fmla="*/ 659958 h 751809"/>
              <a:gd name="connsiteX190" fmla="*/ 9128097 w 9446149"/>
              <a:gd name="connsiteY190" fmla="*/ 691763 h 751809"/>
              <a:gd name="connsiteX191" fmla="*/ 9112195 w 9446149"/>
              <a:gd name="connsiteY191" fmla="*/ 739471 h 751809"/>
              <a:gd name="connsiteX192" fmla="*/ 9136049 w 9446149"/>
              <a:gd name="connsiteY192" fmla="*/ 747422 h 751809"/>
              <a:gd name="connsiteX193" fmla="*/ 9167854 w 9446149"/>
              <a:gd name="connsiteY193" fmla="*/ 731520 h 751809"/>
              <a:gd name="connsiteX194" fmla="*/ 9231464 w 9446149"/>
              <a:gd name="connsiteY194" fmla="*/ 691763 h 751809"/>
              <a:gd name="connsiteX195" fmla="*/ 9303026 w 9446149"/>
              <a:gd name="connsiteY195" fmla="*/ 652007 h 751809"/>
              <a:gd name="connsiteX196" fmla="*/ 9374588 w 9446149"/>
              <a:gd name="connsiteY196" fmla="*/ 604299 h 751809"/>
              <a:gd name="connsiteX197" fmla="*/ 9422295 w 9446149"/>
              <a:gd name="connsiteY197" fmla="*/ 612250 h 751809"/>
              <a:gd name="connsiteX198" fmla="*/ 9446149 w 9446149"/>
              <a:gd name="connsiteY198" fmla="*/ 620202 h 751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</a:cxnLst>
            <a:rect l="l" t="t" r="r" b="b"/>
            <a:pathLst>
              <a:path w="9446149" h="751809">
                <a:moveTo>
                  <a:pt x="0" y="349857"/>
                </a:moveTo>
                <a:cubicBezTo>
                  <a:pt x="91248" y="276858"/>
                  <a:pt x="1458" y="341177"/>
                  <a:pt x="63610" y="310101"/>
                </a:cubicBezTo>
                <a:cubicBezTo>
                  <a:pt x="125265" y="279273"/>
                  <a:pt x="51361" y="306232"/>
                  <a:pt x="111318" y="286247"/>
                </a:cubicBezTo>
                <a:cubicBezTo>
                  <a:pt x="166584" y="249402"/>
                  <a:pt x="97121" y="293346"/>
                  <a:pt x="174929" y="254442"/>
                </a:cubicBezTo>
                <a:cubicBezTo>
                  <a:pt x="188752" y="247531"/>
                  <a:pt x="200563" y="236865"/>
                  <a:pt x="214685" y="230588"/>
                </a:cubicBezTo>
                <a:cubicBezTo>
                  <a:pt x="224671" y="226150"/>
                  <a:pt x="236123" y="226092"/>
                  <a:pt x="246490" y="222636"/>
                </a:cubicBezTo>
                <a:cubicBezTo>
                  <a:pt x="260031" y="218122"/>
                  <a:pt x="272477" y="210489"/>
                  <a:pt x="286247" y="206734"/>
                </a:cubicBezTo>
                <a:cubicBezTo>
                  <a:pt x="301801" y="202492"/>
                  <a:pt x="317995" y="201062"/>
                  <a:pt x="333955" y="198782"/>
                </a:cubicBezTo>
                <a:cubicBezTo>
                  <a:pt x="355109" y="195760"/>
                  <a:pt x="376384" y="193655"/>
                  <a:pt x="397565" y="190831"/>
                </a:cubicBezTo>
                <a:lnTo>
                  <a:pt x="453224" y="182880"/>
                </a:lnTo>
                <a:cubicBezTo>
                  <a:pt x="461175" y="185530"/>
                  <a:pt x="475893" y="182534"/>
                  <a:pt x="477078" y="190831"/>
                </a:cubicBezTo>
                <a:cubicBezTo>
                  <a:pt x="484017" y="239403"/>
                  <a:pt x="395448" y="304266"/>
                  <a:pt x="381662" y="318052"/>
                </a:cubicBezTo>
                <a:cubicBezTo>
                  <a:pt x="260488" y="439227"/>
                  <a:pt x="402502" y="294334"/>
                  <a:pt x="294198" y="413468"/>
                </a:cubicBezTo>
                <a:cubicBezTo>
                  <a:pt x="252804" y="459001"/>
                  <a:pt x="256765" y="444226"/>
                  <a:pt x="222636" y="492981"/>
                </a:cubicBezTo>
                <a:cubicBezTo>
                  <a:pt x="205162" y="517944"/>
                  <a:pt x="196123" y="538055"/>
                  <a:pt x="182880" y="564542"/>
                </a:cubicBezTo>
                <a:cubicBezTo>
                  <a:pt x="185530" y="572493"/>
                  <a:pt x="182534" y="589581"/>
                  <a:pt x="190831" y="588396"/>
                </a:cubicBezTo>
                <a:cubicBezTo>
                  <a:pt x="209751" y="585693"/>
                  <a:pt x="222825" y="567470"/>
                  <a:pt x="238539" y="556591"/>
                </a:cubicBezTo>
                <a:cubicBezTo>
                  <a:pt x="257285" y="543613"/>
                  <a:pt x="275520" y="529910"/>
                  <a:pt x="294198" y="516835"/>
                </a:cubicBezTo>
                <a:cubicBezTo>
                  <a:pt x="302027" y="511355"/>
                  <a:pt x="309505" y="505206"/>
                  <a:pt x="318052" y="500932"/>
                </a:cubicBezTo>
                <a:cubicBezTo>
                  <a:pt x="328654" y="495631"/>
                  <a:pt x="338998" y="489780"/>
                  <a:pt x="349857" y="485029"/>
                </a:cubicBezTo>
                <a:cubicBezTo>
                  <a:pt x="381424" y="471219"/>
                  <a:pt x="413282" y="458069"/>
                  <a:pt x="445273" y="445273"/>
                </a:cubicBezTo>
                <a:cubicBezTo>
                  <a:pt x="453055" y="442160"/>
                  <a:pt x="461262" y="440219"/>
                  <a:pt x="469127" y="437322"/>
                </a:cubicBezTo>
                <a:lnTo>
                  <a:pt x="596348" y="389614"/>
                </a:lnTo>
                <a:cubicBezTo>
                  <a:pt x="604213" y="386716"/>
                  <a:pt x="612445" y="384836"/>
                  <a:pt x="620202" y="381662"/>
                </a:cubicBezTo>
                <a:cubicBezTo>
                  <a:pt x="670774" y="360973"/>
                  <a:pt x="720704" y="338740"/>
                  <a:pt x="771276" y="318052"/>
                </a:cubicBezTo>
                <a:cubicBezTo>
                  <a:pt x="779033" y="314879"/>
                  <a:pt x="787546" y="313670"/>
                  <a:pt x="795130" y="310101"/>
                </a:cubicBezTo>
                <a:cubicBezTo>
                  <a:pt x="841465" y="288296"/>
                  <a:pt x="888869" y="268673"/>
                  <a:pt x="930302" y="238539"/>
                </a:cubicBezTo>
                <a:cubicBezTo>
                  <a:pt x="951737" y="222950"/>
                  <a:pt x="974491" y="208866"/>
                  <a:pt x="993913" y="190831"/>
                </a:cubicBezTo>
                <a:cubicBezTo>
                  <a:pt x="1011819" y="174204"/>
                  <a:pt x="1025718" y="153725"/>
                  <a:pt x="1041621" y="135172"/>
                </a:cubicBezTo>
                <a:cubicBezTo>
                  <a:pt x="1024366" y="186932"/>
                  <a:pt x="1039930" y="145127"/>
                  <a:pt x="993913" y="230588"/>
                </a:cubicBezTo>
                <a:cubicBezTo>
                  <a:pt x="988293" y="241024"/>
                  <a:pt x="983891" y="252102"/>
                  <a:pt x="978010" y="262393"/>
                </a:cubicBezTo>
                <a:cubicBezTo>
                  <a:pt x="962675" y="289230"/>
                  <a:pt x="945637" y="315069"/>
                  <a:pt x="930302" y="341906"/>
                </a:cubicBezTo>
                <a:cubicBezTo>
                  <a:pt x="924421" y="352197"/>
                  <a:pt x="921115" y="363944"/>
                  <a:pt x="914400" y="373711"/>
                </a:cubicBezTo>
                <a:cubicBezTo>
                  <a:pt x="891877" y="406472"/>
                  <a:pt x="865361" y="436366"/>
                  <a:pt x="842838" y="469127"/>
                </a:cubicBezTo>
                <a:cubicBezTo>
                  <a:pt x="765169" y="582099"/>
                  <a:pt x="939453" y="369659"/>
                  <a:pt x="779228" y="556591"/>
                </a:cubicBezTo>
                <a:cubicBezTo>
                  <a:pt x="752632" y="636373"/>
                  <a:pt x="802646" y="490089"/>
                  <a:pt x="747422" y="628153"/>
                </a:cubicBezTo>
                <a:cubicBezTo>
                  <a:pt x="738084" y="651499"/>
                  <a:pt x="698767" y="703849"/>
                  <a:pt x="723569" y="699715"/>
                </a:cubicBezTo>
                <a:lnTo>
                  <a:pt x="771276" y="691763"/>
                </a:lnTo>
                <a:cubicBezTo>
                  <a:pt x="923491" y="622576"/>
                  <a:pt x="830084" y="666335"/>
                  <a:pt x="1049572" y="556591"/>
                </a:cubicBezTo>
                <a:cubicBezTo>
                  <a:pt x="1060174" y="551290"/>
                  <a:pt x="1070132" y="544438"/>
                  <a:pt x="1081377" y="540689"/>
                </a:cubicBezTo>
                <a:cubicBezTo>
                  <a:pt x="1152741" y="516899"/>
                  <a:pt x="1110145" y="531950"/>
                  <a:pt x="1248355" y="469127"/>
                </a:cubicBezTo>
                <a:cubicBezTo>
                  <a:pt x="1259146" y="464222"/>
                  <a:pt x="1269869" y="459105"/>
                  <a:pt x="1280160" y="453224"/>
                </a:cubicBezTo>
                <a:cubicBezTo>
                  <a:pt x="1288457" y="448483"/>
                  <a:pt x="1295600" y="441853"/>
                  <a:pt x="1304014" y="437322"/>
                </a:cubicBezTo>
                <a:cubicBezTo>
                  <a:pt x="1364554" y="404724"/>
                  <a:pt x="1426354" y="374504"/>
                  <a:pt x="1486894" y="341906"/>
                </a:cubicBezTo>
                <a:cubicBezTo>
                  <a:pt x="1495308" y="337375"/>
                  <a:pt x="1502451" y="330744"/>
                  <a:pt x="1510748" y="326003"/>
                </a:cubicBezTo>
                <a:cubicBezTo>
                  <a:pt x="1521039" y="320122"/>
                  <a:pt x="1531762" y="315006"/>
                  <a:pt x="1542553" y="310101"/>
                </a:cubicBezTo>
                <a:cubicBezTo>
                  <a:pt x="1680776" y="247272"/>
                  <a:pt x="1638164" y="262327"/>
                  <a:pt x="1709530" y="238539"/>
                </a:cubicBezTo>
                <a:cubicBezTo>
                  <a:pt x="1788114" y="186149"/>
                  <a:pt x="1681336" y="254969"/>
                  <a:pt x="1892410" y="159026"/>
                </a:cubicBezTo>
                <a:cubicBezTo>
                  <a:pt x="1921565" y="145774"/>
                  <a:pt x="1950439" y="131884"/>
                  <a:pt x="1979875" y="119269"/>
                </a:cubicBezTo>
                <a:cubicBezTo>
                  <a:pt x="1987579" y="115967"/>
                  <a:pt x="1996025" y="114619"/>
                  <a:pt x="2003729" y="111318"/>
                </a:cubicBezTo>
                <a:cubicBezTo>
                  <a:pt x="2014624" y="106649"/>
                  <a:pt x="2040835" y="84814"/>
                  <a:pt x="2035534" y="95416"/>
                </a:cubicBezTo>
                <a:cubicBezTo>
                  <a:pt x="2025476" y="115531"/>
                  <a:pt x="2000627" y="124632"/>
                  <a:pt x="1987826" y="143123"/>
                </a:cubicBezTo>
                <a:cubicBezTo>
                  <a:pt x="1963972" y="177579"/>
                  <a:pt x="1942443" y="213766"/>
                  <a:pt x="1916264" y="246490"/>
                </a:cubicBezTo>
                <a:cubicBezTo>
                  <a:pt x="1895061" y="272994"/>
                  <a:pt x="1872527" y="298487"/>
                  <a:pt x="1852654" y="326003"/>
                </a:cubicBezTo>
                <a:cubicBezTo>
                  <a:pt x="1803582" y="393949"/>
                  <a:pt x="1757454" y="463976"/>
                  <a:pt x="1709530" y="532737"/>
                </a:cubicBezTo>
                <a:cubicBezTo>
                  <a:pt x="1696493" y="551442"/>
                  <a:pt x="1679970" y="568003"/>
                  <a:pt x="1669774" y="588396"/>
                </a:cubicBezTo>
                <a:cubicBezTo>
                  <a:pt x="1664473" y="598998"/>
                  <a:pt x="1650123" y="608957"/>
                  <a:pt x="1653871" y="620202"/>
                </a:cubicBezTo>
                <a:cubicBezTo>
                  <a:pt x="1656521" y="628153"/>
                  <a:pt x="1670228" y="615998"/>
                  <a:pt x="1677725" y="612250"/>
                </a:cubicBezTo>
                <a:cubicBezTo>
                  <a:pt x="1686272" y="607976"/>
                  <a:pt x="1693325" y="601163"/>
                  <a:pt x="1701579" y="596348"/>
                </a:cubicBezTo>
                <a:cubicBezTo>
                  <a:pt x="1725150" y="582598"/>
                  <a:pt x="1748916" y="569152"/>
                  <a:pt x="1773141" y="556591"/>
                </a:cubicBezTo>
                <a:cubicBezTo>
                  <a:pt x="1820493" y="532038"/>
                  <a:pt x="1865662" y="501896"/>
                  <a:pt x="1916264" y="485029"/>
                </a:cubicBezTo>
                <a:cubicBezTo>
                  <a:pt x="1932167" y="479728"/>
                  <a:pt x="1948565" y="475730"/>
                  <a:pt x="1963972" y="469127"/>
                </a:cubicBezTo>
                <a:cubicBezTo>
                  <a:pt x="2019631" y="445273"/>
                  <a:pt x="2076389" y="423835"/>
                  <a:pt x="2130949" y="397565"/>
                </a:cubicBezTo>
                <a:cubicBezTo>
                  <a:pt x="2148169" y="389274"/>
                  <a:pt x="2160617" y="372074"/>
                  <a:pt x="2178657" y="365760"/>
                </a:cubicBezTo>
                <a:cubicBezTo>
                  <a:pt x="2231666" y="347207"/>
                  <a:pt x="2285383" y="330566"/>
                  <a:pt x="2337683" y="310101"/>
                </a:cubicBezTo>
                <a:cubicBezTo>
                  <a:pt x="2346582" y="306619"/>
                  <a:pt x="2352990" y="298472"/>
                  <a:pt x="2361537" y="294198"/>
                </a:cubicBezTo>
                <a:cubicBezTo>
                  <a:pt x="2369034" y="290450"/>
                  <a:pt x="2377609" y="289360"/>
                  <a:pt x="2385391" y="286247"/>
                </a:cubicBezTo>
                <a:lnTo>
                  <a:pt x="2560320" y="214685"/>
                </a:lnTo>
                <a:cubicBezTo>
                  <a:pt x="2592180" y="201566"/>
                  <a:pt x="2623048" y="185826"/>
                  <a:pt x="2655735" y="174929"/>
                </a:cubicBezTo>
                <a:cubicBezTo>
                  <a:pt x="2693130" y="162463"/>
                  <a:pt x="2671807" y="170090"/>
                  <a:pt x="2719346" y="151075"/>
                </a:cubicBezTo>
                <a:cubicBezTo>
                  <a:pt x="2696282" y="220270"/>
                  <a:pt x="2699438" y="222654"/>
                  <a:pt x="2592125" y="294198"/>
                </a:cubicBezTo>
                <a:cubicBezTo>
                  <a:pt x="2584174" y="299499"/>
                  <a:pt x="2575566" y="303928"/>
                  <a:pt x="2568271" y="310101"/>
                </a:cubicBezTo>
                <a:cubicBezTo>
                  <a:pt x="2541050" y="333134"/>
                  <a:pt x="2514960" y="357476"/>
                  <a:pt x="2488758" y="381662"/>
                </a:cubicBezTo>
                <a:cubicBezTo>
                  <a:pt x="2480495" y="389289"/>
                  <a:pt x="2473488" y="398252"/>
                  <a:pt x="2464904" y="405516"/>
                </a:cubicBezTo>
                <a:cubicBezTo>
                  <a:pt x="2438993" y="427441"/>
                  <a:pt x="2412294" y="448432"/>
                  <a:pt x="2385391" y="469127"/>
                </a:cubicBezTo>
                <a:cubicBezTo>
                  <a:pt x="2377817" y="474954"/>
                  <a:pt x="2368640" y="478636"/>
                  <a:pt x="2361537" y="485029"/>
                </a:cubicBezTo>
                <a:cubicBezTo>
                  <a:pt x="2342034" y="502581"/>
                  <a:pt x="2323675" y="521409"/>
                  <a:pt x="2305878" y="540689"/>
                </a:cubicBezTo>
                <a:cubicBezTo>
                  <a:pt x="2291837" y="555900"/>
                  <a:pt x="2251484" y="573759"/>
                  <a:pt x="2266122" y="588396"/>
                </a:cubicBezTo>
                <a:cubicBezTo>
                  <a:pt x="2282135" y="604408"/>
                  <a:pt x="2309629" y="574966"/>
                  <a:pt x="2329732" y="564542"/>
                </a:cubicBezTo>
                <a:cubicBezTo>
                  <a:pt x="2581102" y="434202"/>
                  <a:pt x="2377806" y="514694"/>
                  <a:pt x="2639833" y="405516"/>
                </a:cubicBezTo>
                <a:cubicBezTo>
                  <a:pt x="2649920" y="401313"/>
                  <a:pt x="2661036" y="400215"/>
                  <a:pt x="2671638" y="397565"/>
                </a:cubicBezTo>
                <a:cubicBezTo>
                  <a:pt x="2755390" y="341729"/>
                  <a:pt x="2662573" y="400999"/>
                  <a:pt x="2886323" y="310101"/>
                </a:cubicBezTo>
                <a:cubicBezTo>
                  <a:pt x="2908286" y="301179"/>
                  <a:pt x="2928051" y="287414"/>
                  <a:pt x="2949934" y="278296"/>
                </a:cubicBezTo>
                <a:lnTo>
                  <a:pt x="3140765" y="198782"/>
                </a:lnTo>
                <a:cubicBezTo>
                  <a:pt x="3151660" y="194113"/>
                  <a:pt x="3161472" y="187042"/>
                  <a:pt x="3172570" y="182880"/>
                </a:cubicBezTo>
                <a:cubicBezTo>
                  <a:pt x="3182802" y="179043"/>
                  <a:pt x="3194229" y="178988"/>
                  <a:pt x="3204375" y="174929"/>
                </a:cubicBezTo>
                <a:cubicBezTo>
                  <a:pt x="3273848" y="147140"/>
                  <a:pt x="3341786" y="115626"/>
                  <a:pt x="3411109" y="87464"/>
                </a:cubicBezTo>
                <a:cubicBezTo>
                  <a:pt x="3426639" y="81155"/>
                  <a:pt x="3443121" y="77448"/>
                  <a:pt x="3458817" y="71562"/>
                </a:cubicBezTo>
                <a:cubicBezTo>
                  <a:pt x="3501224" y="55659"/>
                  <a:pt x="3543290" y="38816"/>
                  <a:pt x="3586038" y="23854"/>
                </a:cubicBezTo>
                <a:cubicBezTo>
                  <a:pt x="3723024" y="-24092"/>
                  <a:pt x="3488404" y="67675"/>
                  <a:pt x="3657600" y="0"/>
                </a:cubicBezTo>
                <a:cubicBezTo>
                  <a:pt x="3625740" y="47789"/>
                  <a:pt x="3642213" y="25461"/>
                  <a:pt x="3578087" y="95416"/>
                </a:cubicBezTo>
                <a:cubicBezTo>
                  <a:pt x="3570489" y="103705"/>
                  <a:pt x="3561496" y="110685"/>
                  <a:pt x="3554233" y="119269"/>
                </a:cubicBezTo>
                <a:cubicBezTo>
                  <a:pt x="3532308" y="145180"/>
                  <a:pt x="3510350" y="171162"/>
                  <a:pt x="3490622" y="198782"/>
                </a:cubicBezTo>
                <a:cubicBezTo>
                  <a:pt x="3483732" y="208427"/>
                  <a:pt x="3481610" y="220943"/>
                  <a:pt x="3474720" y="230588"/>
                </a:cubicBezTo>
                <a:cubicBezTo>
                  <a:pt x="3454992" y="258208"/>
                  <a:pt x="3430838" y="282481"/>
                  <a:pt x="3411109" y="310101"/>
                </a:cubicBezTo>
                <a:cubicBezTo>
                  <a:pt x="3404220" y="319746"/>
                  <a:pt x="3401388" y="331792"/>
                  <a:pt x="3395207" y="341906"/>
                </a:cubicBezTo>
                <a:cubicBezTo>
                  <a:pt x="3372205" y="379546"/>
                  <a:pt x="3348450" y="416747"/>
                  <a:pt x="3323645" y="453224"/>
                </a:cubicBezTo>
                <a:cubicBezTo>
                  <a:pt x="3303374" y="483035"/>
                  <a:pt x="3280989" y="511354"/>
                  <a:pt x="3260035" y="540689"/>
                </a:cubicBezTo>
                <a:cubicBezTo>
                  <a:pt x="3254481" y="548465"/>
                  <a:pt x="3250351" y="557286"/>
                  <a:pt x="3244132" y="564542"/>
                </a:cubicBezTo>
                <a:cubicBezTo>
                  <a:pt x="3228229" y="583095"/>
                  <a:pt x="3210437" y="600183"/>
                  <a:pt x="3196424" y="620202"/>
                </a:cubicBezTo>
                <a:cubicBezTo>
                  <a:pt x="3173224" y="653346"/>
                  <a:pt x="3132814" y="723569"/>
                  <a:pt x="3132814" y="723569"/>
                </a:cubicBezTo>
                <a:cubicBezTo>
                  <a:pt x="3140765" y="726219"/>
                  <a:pt x="3148640" y="733928"/>
                  <a:pt x="3156668" y="731520"/>
                </a:cubicBezTo>
                <a:cubicBezTo>
                  <a:pt x="3203341" y="717518"/>
                  <a:pt x="3246598" y="693958"/>
                  <a:pt x="3291840" y="675861"/>
                </a:cubicBezTo>
                <a:cubicBezTo>
                  <a:pt x="3299622" y="672748"/>
                  <a:pt x="3307846" y="670852"/>
                  <a:pt x="3315694" y="667909"/>
                </a:cubicBezTo>
                <a:lnTo>
                  <a:pt x="3482671" y="604299"/>
                </a:lnTo>
                <a:cubicBezTo>
                  <a:pt x="3490519" y="601356"/>
                  <a:pt x="3498821" y="599650"/>
                  <a:pt x="3506525" y="596348"/>
                </a:cubicBezTo>
                <a:cubicBezTo>
                  <a:pt x="3517420" y="591679"/>
                  <a:pt x="3527267" y="584700"/>
                  <a:pt x="3538330" y="580445"/>
                </a:cubicBezTo>
                <a:cubicBezTo>
                  <a:pt x="3596240" y="558172"/>
                  <a:pt x="3655652" y="539878"/>
                  <a:pt x="3713259" y="516835"/>
                </a:cubicBezTo>
                <a:cubicBezTo>
                  <a:pt x="3722132" y="513286"/>
                  <a:pt x="3728329" y="504696"/>
                  <a:pt x="3737113" y="500932"/>
                </a:cubicBezTo>
                <a:cubicBezTo>
                  <a:pt x="3747157" y="496627"/>
                  <a:pt x="3758658" y="496743"/>
                  <a:pt x="3768918" y="492981"/>
                </a:cubicBezTo>
                <a:cubicBezTo>
                  <a:pt x="3838238" y="467564"/>
                  <a:pt x="3907100" y="440889"/>
                  <a:pt x="3975652" y="413468"/>
                </a:cubicBezTo>
                <a:cubicBezTo>
                  <a:pt x="4104662" y="361864"/>
                  <a:pt x="3926116" y="429478"/>
                  <a:pt x="4031311" y="381662"/>
                </a:cubicBezTo>
                <a:cubicBezTo>
                  <a:pt x="4081054" y="359052"/>
                  <a:pt x="4132643" y="340662"/>
                  <a:pt x="4182386" y="318052"/>
                </a:cubicBezTo>
                <a:cubicBezTo>
                  <a:pt x="4191086" y="314098"/>
                  <a:pt x="4197341" y="305631"/>
                  <a:pt x="4206240" y="302149"/>
                </a:cubicBezTo>
                <a:cubicBezTo>
                  <a:pt x="4258540" y="281684"/>
                  <a:pt x="4318536" y="277642"/>
                  <a:pt x="4365266" y="246490"/>
                </a:cubicBezTo>
                <a:cubicBezTo>
                  <a:pt x="4405175" y="219885"/>
                  <a:pt x="4379932" y="233213"/>
                  <a:pt x="4444779" y="214685"/>
                </a:cubicBezTo>
                <a:cubicBezTo>
                  <a:pt x="4439478" y="222636"/>
                  <a:pt x="4434431" y="230763"/>
                  <a:pt x="4428876" y="238539"/>
                </a:cubicBezTo>
                <a:cubicBezTo>
                  <a:pt x="4421173" y="249323"/>
                  <a:pt x="4412487" y="259395"/>
                  <a:pt x="4405022" y="270344"/>
                </a:cubicBezTo>
                <a:cubicBezTo>
                  <a:pt x="4372722" y="317718"/>
                  <a:pt x="4327740" y="359073"/>
                  <a:pt x="4309607" y="413468"/>
                </a:cubicBezTo>
                <a:cubicBezTo>
                  <a:pt x="4306956" y="421419"/>
                  <a:pt x="4305669" y="429964"/>
                  <a:pt x="4301655" y="437322"/>
                </a:cubicBezTo>
                <a:cubicBezTo>
                  <a:pt x="4278753" y="479308"/>
                  <a:pt x="4244146" y="527675"/>
                  <a:pt x="4214191" y="564542"/>
                </a:cubicBezTo>
                <a:cubicBezTo>
                  <a:pt x="4196424" y="586409"/>
                  <a:pt x="4177484" y="607305"/>
                  <a:pt x="4158532" y="628153"/>
                </a:cubicBezTo>
                <a:cubicBezTo>
                  <a:pt x="4150968" y="636474"/>
                  <a:pt x="4141996" y="643469"/>
                  <a:pt x="4134678" y="652007"/>
                </a:cubicBezTo>
                <a:cubicBezTo>
                  <a:pt x="4126054" y="662069"/>
                  <a:pt x="4118527" y="673028"/>
                  <a:pt x="4110824" y="683812"/>
                </a:cubicBezTo>
                <a:cubicBezTo>
                  <a:pt x="4105270" y="691588"/>
                  <a:pt x="4088165" y="700909"/>
                  <a:pt x="4094922" y="707666"/>
                </a:cubicBezTo>
                <a:cubicBezTo>
                  <a:pt x="4102649" y="715393"/>
                  <a:pt x="4116125" y="702365"/>
                  <a:pt x="4126727" y="699715"/>
                </a:cubicBezTo>
                <a:cubicBezTo>
                  <a:pt x="4163833" y="681162"/>
                  <a:pt x="4201333" y="663378"/>
                  <a:pt x="4238045" y="644056"/>
                </a:cubicBezTo>
                <a:cubicBezTo>
                  <a:pt x="4251721" y="636858"/>
                  <a:pt x="4264697" y="628393"/>
                  <a:pt x="4277802" y="620202"/>
                </a:cubicBezTo>
                <a:cubicBezTo>
                  <a:pt x="4285906" y="615137"/>
                  <a:pt x="4293040" y="608434"/>
                  <a:pt x="4301655" y="604299"/>
                </a:cubicBezTo>
                <a:cubicBezTo>
                  <a:pt x="4359398" y="576582"/>
                  <a:pt x="4418429" y="551627"/>
                  <a:pt x="4476584" y="524786"/>
                </a:cubicBezTo>
                <a:cubicBezTo>
                  <a:pt x="4545495" y="492981"/>
                  <a:pt x="4611316" y="453370"/>
                  <a:pt x="4683318" y="429370"/>
                </a:cubicBezTo>
                <a:cubicBezTo>
                  <a:pt x="4778854" y="397526"/>
                  <a:pt x="4682477" y="430759"/>
                  <a:pt x="4905955" y="326003"/>
                </a:cubicBezTo>
                <a:cubicBezTo>
                  <a:pt x="4924232" y="317436"/>
                  <a:pt x="4944819" y="313345"/>
                  <a:pt x="4961614" y="302149"/>
                </a:cubicBezTo>
                <a:cubicBezTo>
                  <a:pt x="5024279" y="260374"/>
                  <a:pt x="4990491" y="281203"/>
                  <a:pt x="5120640" y="222636"/>
                </a:cubicBezTo>
                <a:cubicBezTo>
                  <a:pt x="5128283" y="219197"/>
                  <a:pt x="5136815" y="218044"/>
                  <a:pt x="5144494" y="214685"/>
                </a:cubicBezTo>
                <a:cubicBezTo>
                  <a:pt x="5179261" y="199475"/>
                  <a:pt x="5213919" y="183948"/>
                  <a:pt x="5247861" y="166977"/>
                </a:cubicBezTo>
                <a:cubicBezTo>
                  <a:pt x="5256408" y="162703"/>
                  <a:pt x="5262649" y="154097"/>
                  <a:pt x="5271715" y="151075"/>
                </a:cubicBezTo>
                <a:cubicBezTo>
                  <a:pt x="5287009" y="145977"/>
                  <a:pt x="5303520" y="145774"/>
                  <a:pt x="5319422" y="143123"/>
                </a:cubicBezTo>
                <a:cubicBezTo>
                  <a:pt x="5314121" y="177579"/>
                  <a:pt x="5312320" y="212758"/>
                  <a:pt x="5303520" y="246490"/>
                </a:cubicBezTo>
                <a:cubicBezTo>
                  <a:pt x="5296314" y="274112"/>
                  <a:pt x="5283097" y="299824"/>
                  <a:pt x="5271715" y="326003"/>
                </a:cubicBezTo>
                <a:cubicBezTo>
                  <a:pt x="5225557" y="432167"/>
                  <a:pt x="5224502" y="441299"/>
                  <a:pt x="5144494" y="532737"/>
                </a:cubicBezTo>
                <a:cubicBezTo>
                  <a:pt x="5098814" y="584942"/>
                  <a:pt x="4936963" y="709575"/>
                  <a:pt x="5001370" y="683812"/>
                </a:cubicBezTo>
                <a:cubicBezTo>
                  <a:pt x="5261516" y="579754"/>
                  <a:pt x="5086014" y="653071"/>
                  <a:pt x="5534108" y="437322"/>
                </a:cubicBezTo>
                <a:cubicBezTo>
                  <a:pt x="5611009" y="400296"/>
                  <a:pt x="5689834" y="366998"/>
                  <a:pt x="5764695" y="326003"/>
                </a:cubicBezTo>
                <a:lnTo>
                  <a:pt x="6098650" y="143123"/>
                </a:lnTo>
                <a:cubicBezTo>
                  <a:pt x="6119509" y="131859"/>
                  <a:pt x="6162261" y="111318"/>
                  <a:pt x="6162261" y="111318"/>
                </a:cubicBezTo>
                <a:cubicBezTo>
                  <a:pt x="6177792" y="150148"/>
                  <a:pt x="6189807" y="161011"/>
                  <a:pt x="6170212" y="206734"/>
                </a:cubicBezTo>
                <a:cubicBezTo>
                  <a:pt x="6106821" y="354648"/>
                  <a:pt x="6013549" y="479174"/>
                  <a:pt x="5923722" y="612250"/>
                </a:cubicBezTo>
                <a:cubicBezTo>
                  <a:pt x="5905621" y="639066"/>
                  <a:pt x="5868062" y="691763"/>
                  <a:pt x="5868062" y="691763"/>
                </a:cubicBezTo>
                <a:cubicBezTo>
                  <a:pt x="5850944" y="777358"/>
                  <a:pt x="5840741" y="766095"/>
                  <a:pt x="6019137" y="691763"/>
                </a:cubicBezTo>
                <a:cubicBezTo>
                  <a:pt x="6065299" y="672529"/>
                  <a:pt x="6102703" y="636645"/>
                  <a:pt x="6146358" y="612250"/>
                </a:cubicBezTo>
                <a:cubicBezTo>
                  <a:pt x="6192920" y="586230"/>
                  <a:pt x="6242519" y="565977"/>
                  <a:pt x="6289482" y="540689"/>
                </a:cubicBezTo>
                <a:cubicBezTo>
                  <a:pt x="6438354" y="460527"/>
                  <a:pt x="6475095" y="425536"/>
                  <a:pt x="6631388" y="357809"/>
                </a:cubicBezTo>
                <a:cubicBezTo>
                  <a:pt x="6730740" y="314756"/>
                  <a:pt x="6826208" y="252850"/>
                  <a:pt x="6933537" y="238539"/>
                </a:cubicBezTo>
                <a:lnTo>
                  <a:pt x="7052807" y="222636"/>
                </a:lnTo>
                <a:cubicBezTo>
                  <a:pt x="7033302" y="261647"/>
                  <a:pt x="7012184" y="305610"/>
                  <a:pt x="6989196" y="341906"/>
                </a:cubicBezTo>
                <a:cubicBezTo>
                  <a:pt x="6953404" y="398419"/>
                  <a:pt x="6914984" y="453224"/>
                  <a:pt x="6877878" y="508883"/>
                </a:cubicBezTo>
                <a:cubicBezTo>
                  <a:pt x="6861975" y="532737"/>
                  <a:pt x="6847371" y="557510"/>
                  <a:pt x="6830170" y="580445"/>
                </a:cubicBezTo>
                <a:cubicBezTo>
                  <a:pt x="6822219" y="591047"/>
                  <a:pt x="6795714" y="604299"/>
                  <a:pt x="6806316" y="612250"/>
                </a:cubicBezTo>
                <a:cubicBezTo>
                  <a:pt x="6821309" y="623495"/>
                  <a:pt x="6843422" y="606949"/>
                  <a:pt x="6861975" y="604299"/>
                </a:cubicBezTo>
                <a:cubicBezTo>
                  <a:pt x="6944139" y="559242"/>
                  <a:pt x="7025543" y="512771"/>
                  <a:pt x="7108466" y="469127"/>
                </a:cubicBezTo>
                <a:cubicBezTo>
                  <a:pt x="7176645" y="433244"/>
                  <a:pt x="7247850" y="403176"/>
                  <a:pt x="7315200" y="365760"/>
                </a:cubicBezTo>
                <a:cubicBezTo>
                  <a:pt x="7434470" y="299499"/>
                  <a:pt x="7549703" y="225385"/>
                  <a:pt x="7673009" y="166977"/>
                </a:cubicBezTo>
                <a:lnTo>
                  <a:pt x="7824083" y="95416"/>
                </a:lnTo>
                <a:cubicBezTo>
                  <a:pt x="7817521" y="154473"/>
                  <a:pt x="7817904" y="190113"/>
                  <a:pt x="7792278" y="246490"/>
                </a:cubicBezTo>
                <a:cubicBezTo>
                  <a:pt x="7763386" y="310053"/>
                  <a:pt x="7681725" y="424224"/>
                  <a:pt x="7641203" y="469127"/>
                </a:cubicBezTo>
                <a:cubicBezTo>
                  <a:pt x="7578423" y="538694"/>
                  <a:pt x="7512942" y="606202"/>
                  <a:pt x="7442421" y="667909"/>
                </a:cubicBezTo>
                <a:cubicBezTo>
                  <a:pt x="7421217" y="686462"/>
                  <a:pt x="7383442" y="695778"/>
                  <a:pt x="7378810" y="723569"/>
                </a:cubicBezTo>
                <a:cubicBezTo>
                  <a:pt x="7375729" y="742055"/>
                  <a:pt x="7415916" y="718268"/>
                  <a:pt x="7434469" y="715617"/>
                </a:cubicBezTo>
                <a:cubicBezTo>
                  <a:pt x="7644092" y="575870"/>
                  <a:pt x="7479771" y="680540"/>
                  <a:pt x="7879742" y="469127"/>
                </a:cubicBezTo>
                <a:lnTo>
                  <a:pt x="8086476" y="357809"/>
                </a:lnTo>
                <a:cubicBezTo>
                  <a:pt x="8139020" y="330395"/>
                  <a:pt x="8195028" y="309357"/>
                  <a:pt x="8245502" y="278296"/>
                </a:cubicBezTo>
                <a:cubicBezTo>
                  <a:pt x="8368155" y="202816"/>
                  <a:pt x="8310988" y="228890"/>
                  <a:pt x="8412480" y="190831"/>
                </a:cubicBezTo>
                <a:cubicBezTo>
                  <a:pt x="8409830" y="225287"/>
                  <a:pt x="8411870" y="260429"/>
                  <a:pt x="8404529" y="294198"/>
                </a:cubicBezTo>
                <a:cubicBezTo>
                  <a:pt x="8393034" y="347075"/>
                  <a:pt x="8343268" y="427508"/>
                  <a:pt x="8317064" y="469127"/>
                </a:cubicBezTo>
                <a:cubicBezTo>
                  <a:pt x="8291606" y="509561"/>
                  <a:pt x="8265807" y="549865"/>
                  <a:pt x="8237551" y="588396"/>
                </a:cubicBezTo>
                <a:cubicBezTo>
                  <a:pt x="8207443" y="629453"/>
                  <a:pt x="8102101" y="739121"/>
                  <a:pt x="8142135" y="707666"/>
                </a:cubicBezTo>
                <a:cubicBezTo>
                  <a:pt x="8339642" y="552484"/>
                  <a:pt x="8328710" y="553558"/>
                  <a:pt x="8651019" y="381662"/>
                </a:cubicBezTo>
                <a:lnTo>
                  <a:pt x="8770289" y="318052"/>
                </a:lnTo>
                <a:cubicBezTo>
                  <a:pt x="8786039" y="309802"/>
                  <a:pt x="8817996" y="294198"/>
                  <a:pt x="8817996" y="294198"/>
                </a:cubicBezTo>
                <a:cubicBezTo>
                  <a:pt x="8802628" y="355672"/>
                  <a:pt x="8816535" y="303498"/>
                  <a:pt x="8786191" y="397565"/>
                </a:cubicBezTo>
                <a:cubicBezTo>
                  <a:pt x="8767406" y="455800"/>
                  <a:pt x="8760249" y="519004"/>
                  <a:pt x="8730532" y="572494"/>
                </a:cubicBezTo>
                <a:cubicBezTo>
                  <a:pt x="8717280" y="596348"/>
                  <a:pt x="8703543" y="619939"/>
                  <a:pt x="8690775" y="644056"/>
                </a:cubicBezTo>
                <a:cubicBezTo>
                  <a:pt x="8679683" y="665007"/>
                  <a:pt x="8670209" y="686794"/>
                  <a:pt x="8658970" y="707666"/>
                </a:cubicBezTo>
                <a:cubicBezTo>
                  <a:pt x="8651643" y="721273"/>
                  <a:pt x="8620256" y="743176"/>
                  <a:pt x="8635116" y="747422"/>
                </a:cubicBezTo>
                <a:cubicBezTo>
                  <a:pt x="8661723" y="755024"/>
                  <a:pt x="8688442" y="732511"/>
                  <a:pt x="8714629" y="723569"/>
                </a:cubicBezTo>
                <a:cubicBezTo>
                  <a:pt x="8797135" y="695396"/>
                  <a:pt x="8877480" y="660704"/>
                  <a:pt x="8961120" y="636104"/>
                </a:cubicBezTo>
                <a:cubicBezTo>
                  <a:pt x="9127016" y="587312"/>
                  <a:pt x="9053536" y="615783"/>
                  <a:pt x="9183756" y="556591"/>
                </a:cubicBezTo>
                <a:cubicBezTo>
                  <a:pt x="9144610" y="634885"/>
                  <a:pt x="9192560" y="536782"/>
                  <a:pt x="9151951" y="628153"/>
                </a:cubicBezTo>
                <a:cubicBezTo>
                  <a:pt x="9147137" y="638984"/>
                  <a:pt x="9140211" y="648860"/>
                  <a:pt x="9136049" y="659958"/>
                </a:cubicBezTo>
                <a:cubicBezTo>
                  <a:pt x="9132212" y="670190"/>
                  <a:pt x="9131237" y="681296"/>
                  <a:pt x="9128097" y="691763"/>
                </a:cubicBezTo>
                <a:cubicBezTo>
                  <a:pt x="9123280" y="707819"/>
                  <a:pt x="9112195" y="739471"/>
                  <a:pt x="9112195" y="739471"/>
                </a:cubicBezTo>
                <a:cubicBezTo>
                  <a:pt x="9120146" y="742121"/>
                  <a:pt x="9127752" y="748607"/>
                  <a:pt x="9136049" y="747422"/>
                </a:cubicBezTo>
                <a:cubicBezTo>
                  <a:pt x="9147783" y="745746"/>
                  <a:pt x="9157616" y="737492"/>
                  <a:pt x="9167854" y="731520"/>
                </a:cubicBezTo>
                <a:cubicBezTo>
                  <a:pt x="9189452" y="718921"/>
                  <a:pt x="9209912" y="704441"/>
                  <a:pt x="9231464" y="691763"/>
                </a:cubicBezTo>
                <a:cubicBezTo>
                  <a:pt x="9254984" y="677927"/>
                  <a:pt x="9279742" y="666236"/>
                  <a:pt x="9303026" y="652007"/>
                </a:cubicBezTo>
                <a:cubicBezTo>
                  <a:pt x="9327489" y="637058"/>
                  <a:pt x="9374588" y="604299"/>
                  <a:pt x="9374588" y="604299"/>
                </a:cubicBezTo>
                <a:cubicBezTo>
                  <a:pt x="9390490" y="606949"/>
                  <a:pt x="9406557" y="608753"/>
                  <a:pt x="9422295" y="612250"/>
                </a:cubicBezTo>
                <a:cubicBezTo>
                  <a:pt x="9430477" y="614068"/>
                  <a:pt x="9446149" y="620202"/>
                  <a:pt x="9446149" y="620202"/>
                </a:cubicBezTo>
              </a:path>
            </a:pathLst>
          </a:custGeom>
          <a:noFill/>
          <a:ln w="38100" cap="rnd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1114347" y="2504660"/>
            <a:ext cx="9446149" cy="751809"/>
          </a:xfrm>
          <a:custGeom>
            <a:avLst/>
            <a:gdLst>
              <a:gd name="connsiteX0" fmla="*/ 0 w 9446149"/>
              <a:gd name="connsiteY0" fmla="*/ 349857 h 751809"/>
              <a:gd name="connsiteX1" fmla="*/ 63610 w 9446149"/>
              <a:gd name="connsiteY1" fmla="*/ 310101 h 751809"/>
              <a:gd name="connsiteX2" fmla="*/ 111318 w 9446149"/>
              <a:gd name="connsiteY2" fmla="*/ 286247 h 751809"/>
              <a:gd name="connsiteX3" fmla="*/ 174929 w 9446149"/>
              <a:gd name="connsiteY3" fmla="*/ 254442 h 751809"/>
              <a:gd name="connsiteX4" fmla="*/ 214685 w 9446149"/>
              <a:gd name="connsiteY4" fmla="*/ 230588 h 751809"/>
              <a:gd name="connsiteX5" fmla="*/ 246490 w 9446149"/>
              <a:gd name="connsiteY5" fmla="*/ 222636 h 751809"/>
              <a:gd name="connsiteX6" fmla="*/ 286247 w 9446149"/>
              <a:gd name="connsiteY6" fmla="*/ 206734 h 751809"/>
              <a:gd name="connsiteX7" fmla="*/ 333955 w 9446149"/>
              <a:gd name="connsiteY7" fmla="*/ 198782 h 751809"/>
              <a:gd name="connsiteX8" fmla="*/ 397565 w 9446149"/>
              <a:gd name="connsiteY8" fmla="*/ 190831 h 751809"/>
              <a:gd name="connsiteX9" fmla="*/ 453224 w 9446149"/>
              <a:gd name="connsiteY9" fmla="*/ 182880 h 751809"/>
              <a:gd name="connsiteX10" fmla="*/ 477078 w 9446149"/>
              <a:gd name="connsiteY10" fmla="*/ 190831 h 751809"/>
              <a:gd name="connsiteX11" fmla="*/ 381662 w 9446149"/>
              <a:gd name="connsiteY11" fmla="*/ 318052 h 751809"/>
              <a:gd name="connsiteX12" fmla="*/ 294198 w 9446149"/>
              <a:gd name="connsiteY12" fmla="*/ 413468 h 751809"/>
              <a:gd name="connsiteX13" fmla="*/ 222636 w 9446149"/>
              <a:gd name="connsiteY13" fmla="*/ 492981 h 751809"/>
              <a:gd name="connsiteX14" fmla="*/ 182880 w 9446149"/>
              <a:gd name="connsiteY14" fmla="*/ 564542 h 751809"/>
              <a:gd name="connsiteX15" fmla="*/ 190831 w 9446149"/>
              <a:gd name="connsiteY15" fmla="*/ 588396 h 751809"/>
              <a:gd name="connsiteX16" fmla="*/ 238539 w 9446149"/>
              <a:gd name="connsiteY16" fmla="*/ 556591 h 751809"/>
              <a:gd name="connsiteX17" fmla="*/ 294198 w 9446149"/>
              <a:gd name="connsiteY17" fmla="*/ 516835 h 751809"/>
              <a:gd name="connsiteX18" fmla="*/ 318052 w 9446149"/>
              <a:gd name="connsiteY18" fmla="*/ 500932 h 751809"/>
              <a:gd name="connsiteX19" fmla="*/ 349857 w 9446149"/>
              <a:gd name="connsiteY19" fmla="*/ 485029 h 751809"/>
              <a:gd name="connsiteX20" fmla="*/ 445273 w 9446149"/>
              <a:gd name="connsiteY20" fmla="*/ 445273 h 751809"/>
              <a:gd name="connsiteX21" fmla="*/ 469127 w 9446149"/>
              <a:gd name="connsiteY21" fmla="*/ 437322 h 751809"/>
              <a:gd name="connsiteX22" fmla="*/ 596348 w 9446149"/>
              <a:gd name="connsiteY22" fmla="*/ 389614 h 751809"/>
              <a:gd name="connsiteX23" fmla="*/ 620202 w 9446149"/>
              <a:gd name="connsiteY23" fmla="*/ 381662 h 751809"/>
              <a:gd name="connsiteX24" fmla="*/ 771276 w 9446149"/>
              <a:gd name="connsiteY24" fmla="*/ 318052 h 751809"/>
              <a:gd name="connsiteX25" fmla="*/ 795130 w 9446149"/>
              <a:gd name="connsiteY25" fmla="*/ 310101 h 751809"/>
              <a:gd name="connsiteX26" fmla="*/ 930302 w 9446149"/>
              <a:gd name="connsiteY26" fmla="*/ 238539 h 751809"/>
              <a:gd name="connsiteX27" fmla="*/ 993913 w 9446149"/>
              <a:gd name="connsiteY27" fmla="*/ 190831 h 751809"/>
              <a:gd name="connsiteX28" fmla="*/ 1041621 w 9446149"/>
              <a:gd name="connsiteY28" fmla="*/ 135172 h 751809"/>
              <a:gd name="connsiteX29" fmla="*/ 993913 w 9446149"/>
              <a:gd name="connsiteY29" fmla="*/ 230588 h 751809"/>
              <a:gd name="connsiteX30" fmla="*/ 978010 w 9446149"/>
              <a:gd name="connsiteY30" fmla="*/ 262393 h 751809"/>
              <a:gd name="connsiteX31" fmla="*/ 930302 w 9446149"/>
              <a:gd name="connsiteY31" fmla="*/ 341906 h 751809"/>
              <a:gd name="connsiteX32" fmla="*/ 914400 w 9446149"/>
              <a:gd name="connsiteY32" fmla="*/ 373711 h 751809"/>
              <a:gd name="connsiteX33" fmla="*/ 842838 w 9446149"/>
              <a:gd name="connsiteY33" fmla="*/ 469127 h 751809"/>
              <a:gd name="connsiteX34" fmla="*/ 779228 w 9446149"/>
              <a:gd name="connsiteY34" fmla="*/ 556591 h 751809"/>
              <a:gd name="connsiteX35" fmla="*/ 747422 w 9446149"/>
              <a:gd name="connsiteY35" fmla="*/ 628153 h 751809"/>
              <a:gd name="connsiteX36" fmla="*/ 723569 w 9446149"/>
              <a:gd name="connsiteY36" fmla="*/ 699715 h 751809"/>
              <a:gd name="connsiteX37" fmla="*/ 771276 w 9446149"/>
              <a:gd name="connsiteY37" fmla="*/ 691763 h 751809"/>
              <a:gd name="connsiteX38" fmla="*/ 1049572 w 9446149"/>
              <a:gd name="connsiteY38" fmla="*/ 556591 h 751809"/>
              <a:gd name="connsiteX39" fmla="*/ 1081377 w 9446149"/>
              <a:gd name="connsiteY39" fmla="*/ 540689 h 751809"/>
              <a:gd name="connsiteX40" fmla="*/ 1248355 w 9446149"/>
              <a:gd name="connsiteY40" fmla="*/ 469127 h 751809"/>
              <a:gd name="connsiteX41" fmla="*/ 1280160 w 9446149"/>
              <a:gd name="connsiteY41" fmla="*/ 453224 h 751809"/>
              <a:gd name="connsiteX42" fmla="*/ 1304014 w 9446149"/>
              <a:gd name="connsiteY42" fmla="*/ 437322 h 751809"/>
              <a:gd name="connsiteX43" fmla="*/ 1486894 w 9446149"/>
              <a:gd name="connsiteY43" fmla="*/ 341906 h 751809"/>
              <a:gd name="connsiteX44" fmla="*/ 1510748 w 9446149"/>
              <a:gd name="connsiteY44" fmla="*/ 326003 h 751809"/>
              <a:gd name="connsiteX45" fmla="*/ 1542553 w 9446149"/>
              <a:gd name="connsiteY45" fmla="*/ 310101 h 751809"/>
              <a:gd name="connsiteX46" fmla="*/ 1709530 w 9446149"/>
              <a:gd name="connsiteY46" fmla="*/ 238539 h 751809"/>
              <a:gd name="connsiteX47" fmla="*/ 1892410 w 9446149"/>
              <a:gd name="connsiteY47" fmla="*/ 159026 h 751809"/>
              <a:gd name="connsiteX48" fmla="*/ 1979875 w 9446149"/>
              <a:gd name="connsiteY48" fmla="*/ 119269 h 751809"/>
              <a:gd name="connsiteX49" fmla="*/ 2003729 w 9446149"/>
              <a:gd name="connsiteY49" fmla="*/ 111318 h 751809"/>
              <a:gd name="connsiteX50" fmla="*/ 2035534 w 9446149"/>
              <a:gd name="connsiteY50" fmla="*/ 95416 h 751809"/>
              <a:gd name="connsiteX51" fmla="*/ 1987826 w 9446149"/>
              <a:gd name="connsiteY51" fmla="*/ 143123 h 751809"/>
              <a:gd name="connsiteX52" fmla="*/ 1916264 w 9446149"/>
              <a:gd name="connsiteY52" fmla="*/ 246490 h 751809"/>
              <a:gd name="connsiteX53" fmla="*/ 1852654 w 9446149"/>
              <a:gd name="connsiteY53" fmla="*/ 326003 h 751809"/>
              <a:gd name="connsiteX54" fmla="*/ 1709530 w 9446149"/>
              <a:gd name="connsiteY54" fmla="*/ 532737 h 751809"/>
              <a:gd name="connsiteX55" fmla="*/ 1669774 w 9446149"/>
              <a:gd name="connsiteY55" fmla="*/ 588396 h 751809"/>
              <a:gd name="connsiteX56" fmla="*/ 1653871 w 9446149"/>
              <a:gd name="connsiteY56" fmla="*/ 620202 h 751809"/>
              <a:gd name="connsiteX57" fmla="*/ 1677725 w 9446149"/>
              <a:gd name="connsiteY57" fmla="*/ 612250 h 751809"/>
              <a:gd name="connsiteX58" fmla="*/ 1701579 w 9446149"/>
              <a:gd name="connsiteY58" fmla="*/ 596348 h 751809"/>
              <a:gd name="connsiteX59" fmla="*/ 1773141 w 9446149"/>
              <a:gd name="connsiteY59" fmla="*/ 556591 h 751809"/>
              <a:gd name="connsiteX60" fmla="*/ 1916264 w 9446149"/>
              <a:gd name="connsiteY60" fmla="*/ 485029 h 751809"/>
              <a:gd name="connsiteX61" fmla="*/ 1963972 w 9446149"/>
              <a:gd name="connsiteY61" fmla="*/ 469127 h 751809"/>
              <a:gd name="connsiteX62" fmla="*/ 2130949 w 9446149"/>
              <a:gd name="connsiteY62" fmla="*/ 397565 h 751809"/>
              <a:gd name="connsiteX63" fmla="*/ 2178657 w 9446149"/>
              <a:gd name="connsiteY63" fmla="*/ 365760 h 751809"/>
              <a:gd name="connsiteX64" fmla="*/ 2337683 w 9446149"/>
              <a:gd name="connsiteY64" fmla="*/ 310101 h 751809"/>
              <a:gd name="connsiteX65" fmla="*/ 2361537 w 9446149"/>
              <a:gd name="connsiteY65" fmla="*/ 294198 h 751809"/>
              <a:gd name="connsiteX66" fmla="*/ 2385391 w 9446149"/>
              <a:gd name="connsiteY66" fmla="*/ 286247 h 751809"/>
              <a:gd name="connsiteX67" fmla="*/ 2560320 w 9446149"/>
              <a:gd name="connsiteY67" fmla="*/ 214685 h 751809"/>
              <a:gd name="connsiteX68" fmla="*/ 2655735 w 9446149"/>
              <a:gd name="connsiteY68" fmla="*/ 174929 h 751809"/>
              <a:gd name="connsiteX69" fmla="*/ 2719346 w 9446149"/>
              <a:gd name="connsiteY69" fmla="*/ 151075 h 751809"/>
              <a:gd name="connsiteX70" fmla="*/ 2592125 w 9446149"/>
              <a:gd name="connsiteY70" fmla="*/ 294198 h 751809"/>
              <a:gd name="connsiteX71" fmla="*/ 2568271 w 9446149"/>
              <a:gd name="connsiteY71" fmla="*/ 310101 h 751809"/>
              <a:gd name="connsiteX72" fmla="*/ 2488758 w 9446149"/>
              <a:gd name="connsiteY72" fmla="*/ 381662 h 751809"/>
              <a:gd name="connsiteX73" fmla="*/ 2464904 w 9446149"/>
              <a:gd name="connsiteY73" fmla="*/ 405516 h 751809"/>
              <a:gd name="connsiteX74" fmla="*/ 2385391 w 9446149"/>
              <a:gd name="connsiteY74" fmla="*/ 469127 h 751809"/>
              <a:gd name="connsiteX75" fmla="*/ 2361537 w 9446149"/>
              <a:gd name="connsiteY75" fmla="*/ 485029 h 751809"/>
              <a:gd name="connsiteX76" fmla="*/ 2305878 w 9446149"/>
              <a:gd name="connsiteY76" fmla="*/ 540689 h 751809"/>
              <a:gd name="connsiteX77" fmla="*/ 2266122 w 9446149"/>
              <a:gd name="connsiteY77" fmla="*/ 588396 h 751809"/>
              <a:gd name="connsiteX78" fmla="*/ 2329732 w 9446149"/>
              <a:gd name="connsiteY78" fmla="*/ 564542 h 751809"/>
              <a:gd name="connsiteX79" fmla="*/ 2639833 w 9446149"/>
              <a:gd name="connsiteY79" fmla="*/ 405516 h 751809"/>
              <a:gd name="connsiteX80" fmla="*/ 2671638 w 9446149"/>
              <a:gd name="connsiteY80" fmla="*/ 397565 h 751809"/>
              <a:gd name="connsiteX81" fmla="*/ 2886323 w 9446149"/>
              <a:gd name="connsiteY81" fmla="*/ 310101 h 751809"/>
              <a:gd name="connsiteX82" fmla="*/ 2949934 w 9446149"/>
              <a:gd name="connsiteY82" fmla="*/ 278296 h 751809"/>
              <a:gd name="connsiteX83" fmla="*/ 3140765 w 9446149"/>
              <a:gd name="connsiteY83" fmla="*/ 198782 h 751809"/>
              <a:gd name="connsiteX84" fmla="*/ 3172570 w 9446149"/>
              <a:gd name="connsiteY84" fmla="*/ 182880 h 751809"/>
              <a:gd name="connsiteX85" fmla="*/ 3204375 w 9446149"/>
              <a:gd name="connsiteY85" fmla="*/ 174929 h 751809"/>
              <a:gd name="connsiteX86" fmla="*/ 3411109 w 9446149"/>
              <a:gd name="connsiteY86" fmla="*/ 87464 h 751809"/>
              <a:gd name="connsiteX87" fmla="*/ 3458817 w 9446149"/>
              <a:gd name="connsiteY87" fmla="*/ 71562 h 751809"/>
              <a:gd name="connsiteX88" fmla="*/ 3586038 w 9446149"/>
              <a:gd name="connsiteY88" fmla="*/ 23854 h 751809"/>
              <a:gd name="connsiteX89" fmla="*/ 3657600 w 9446149"/>
              <a:gd name="connsiteY89" fmla="*/ 0 h 751809"/>
              <a:gd name="connsiteX90" fmla="*/ 3578087 w 9446149"/>
              <a:gd name="connsiteY90" fmla="*/ 95416 h 751809"/>
              <a:gd name="connsiteX91" fmla="*/ 3554233 w 9446149"/>
              <a:gd name="connsiteY91" fmla="*/ 119269 h 751809"/>
              <a:gd name="connsiteX92" fmla="*/ 3490622 w 9446149"/>
              <a:gd name="connsiteY92" fmla="*/ 198782 h 751809"/>
              <a:gd name="connsiteX93" fmla="*/ 3474720 w 9446149"/>
              <a:gd name="connsiteY93" fmla="*/ 230588 h 751809"/>
              <a:gd name="connsiteX94" fmla="*/ 3411109 w 9446149"/>
              <a:gd name="connsiteY94" fmla="*/ 310101 h 751809"/>
              <a:gd name="connsiteX95" fmla="*/ 3395207 w 9446149"/>
              <a:gd name="connsiteY95" fmla="*/ 341906 h 751809"/>
              <a:gd name="connsiteX96" fmla="*/ 3323645 w 9446149"/>
              <a:gd name="connsiteY96" fmla="*/ 453224 h 751809"/>
              <a:gd name="connsiteX97" fmla="*/ 3260035 w 9446149"/>
              <a:gd name="connsiteY97" fmla="*/ 540689 h 751809"/>
              <a:gd name="connsiteX98" fmla="*/ 3244132 w 9446149"/>
              <a:gd name="connsiteY98" fmla="*/ 564542 h 751809"/>
              <a:gd name="connsiteX99" fmla="*/ 3196424 w 9446149"/>
              <a:gd name="connsiteY99" fmla="*/ 620202 h 751809"/>
              <a:gd name="connsiteX100" fmla="*/ 3132814 w 9446149"/>
              <a:gd name="connsiteY100" fmla="*/ 723569 h 751809"/>
              <a:gd name="connsiteX101" fmla="*/ 3156668 w 9446149"/>
              <a:gd name="connsiteY101" fmla="*/ 731520 h 751809"/>
              <a:gd name="connsiteX102" fmla="*/ 3291840 w 9446149"/>
              <a:gd name="connsiteY102" fmla="*/ 675861 h 751809"/>
              <a:gd name="connsiteX103" fmla="*/ 3315694 w 9446149"/>
              <a:gd name="connsiteY103" fmla="*/ 667909 h 751809"/>
              <a:gd name="connsiteX104" fmla="*/ 3482671 w 9446149"/>
              <a:gd name="connsiteY104" fmla="*/ 604299 h 751809"/>
              <a:gd name="connsiteX105" fmla="*/ 3506525 w 9446149"/>
              <a:gd name="connsiteY105" fmla="*/ 596348 h 751809"/>
              <a:gd name="connsiteX106" fmla="*/ 3538330 w 9446149"/>
              <a:gd name="connsiteY106" fmla="*/ 580445 h 751809"/>
              <a:gd name="connsiteX107" fmla="*/ 3713259 w 9446149"/>
              <a:gd name="connsiteY107" fmla="*/ 516835 h 751809"/>
              <a:gd name="connsiteX108" fmla="*/ 3737113 w 9446149"/>
              <a:gd name="connsiteY108" fmla="*/ 500932 h 751809"/>
              <a:gd name="connsiteX109" fmla="*/ 3768918 w 9446149"/>
              <a:gd name="connsiteY109" fmla="*/ 492981 h 751809"/>
              <a:gd name="connsiteX110" fmla="*/ 3975652 w 9446149"/>
              <a:gd name="connsiteY110" fmla="*/ 413468 h 751809"/>
              <a:gd name="connsiteX111" fmla="*/ 4031311 w 9446149"/>
              <a:gd name="connsiteY111" fmla="*/ 381662 h 751809"/>
              <a:gd name="connsiteX112" fmla="*/ 4182386 w 9446149"/>
              <a:gd name="connsiteY112" fmla="*/ 318052 h 751809"/>
              <a:gd name="connsiteX113" fmla="*/ 4206240 w 9446149"/>
              <a:gd name="connsiteY113" fmla="*/ 302149 h 751809"/>
              <a:gd name="connsiteX114" fmla="*/ 4365266 w 9446149"/>
              <a:gd name="connsiteY114" fmla="*/ 246490 h 751809"/>
              <a:gd name="connsiteX115" fmla="*/ 4444779 w 9446149"/>
              <a:gd name="connsiteY115" fmla="*/ 214685 h 751809"/>
              <a:gd name="connsiteX116" fmla="*/ 4428876 w 9446149"/>
              <a:gd name="connsiteY116" fmla="*/ 238539 h 751809"/>
              <a:gd name="connsiteX117" fmla="*/ 4405022 w 9446149"/>
              <a:gd name="connsiteY117" fmla="*/ 270344 h 751809"/>
              <a:gd name="connsiteX118" fmla="*/ 4309607 w 9446149"/>
              <a:gd name="connsiteY118" fmla="*/ 413468 h 751809"/>
              <a:gd name="connsiteX119" fmla="*/ 4301655 w 9446149"/>
              <a:gd name="connsiteY119" fmla="*/ 437322 h 751809"/>
              <a:gd name="connsiteX120" fmla="*/ 4214191 w 9446149"/>
              <a:gd name="connsiteY120" fmla="*/ 564542 h 751809"/>
              <a:gd name="connsiteX121" fmla="*/ 4158532 w 9446149"/>
              <a:gd name="connsiteY121" fmla="*/ 628153 h 751809"/>
              <a:gd name="connsiteX122" fmla="*/ 4134678 w 9446149"/>
              <a:gd name="connsiteY122" fmla="*/ 652007 h 751809"/>
              <a:gd name="connsiteX123" fmla="*/ 4110824 w 9446149"/>
              <a:gd name="connsiteY123" fmla="*/ 683812 h 751809"/>
              <a:gd name="connsiteX124" fmla="*/ 4094922 w 9446149"/>
              <a:gd name="connsiteY124" fmla="*/ 707666 h 751809"/>
              <a:gd name="connsiteX125" fmla="*/ 4126727 w 9446149"/>
              <a:gd name="connsiteY125" fmla="*/ 699715 h 751809"/>
              <a:gd name="connsiteX126" fmla="*/ 4238045 w 9446149"/>
              <a:gd name="connsiteY126" fmla="*/ 644056 h 751809"/>
              <a:gd name="connsiteX127" fmla="*/ 4277802 w 9446149"/>
              <a:gd name="connsiteY127" fmla="*/ 620202 h 751809"/>
              <a:gd name="connsiteX128" fmla="*/ 4301655 w 9446149"/>
              <a:gd name="connsiteY128" fmla="*/ 604299 h 751809"/>
              <a:gd name="connsiteX129" fmla="*/ 4476584 w 9446149"/>
              <a:gd name="connsiteY129" fmla="*/ 524786 h 751809"/>
              <a:gd name="connsiteX130" fmla="*/ 4683318 w 9446149"/>
              <a:gd name="connsiteY130" fmla="*/ 429370 h 751809"/>
              <a:gd name="connsiteX131" fmla="*/ 4905955 w 9446149"/>
              <a:gd name="connsiteY131" fmla="*/ 326003 h 751809"/>
              <a:gd name="connsiteX132" fmla="*/ 4961614 w 9446149"/>
              <a:gd name="connsiteY132" fmla="*/ 302149 h 751809"/>
              <a:gd name="connsiteX133" fmla="*/ 5120640 w 9446149"/>
              <a:gd name="connsiteY133" fmla="*/ 222636 h 751809"/>
              <a:gd name="connsiteX134" fmla="*/ 5144494 w 9446149"/>
              <a:gd name="connsiteY134" fmla="*/ 214685 h 751809"/>
              <a:gd name="connsiteX135" fmla="*/ 5247861 w 9446149"/>
              <a:gd name="connsiteY135" fmla="*/ 166977 h 751809"/>
              <a:gd name="connsiteX136" fmla="*/ 5271715 w 9446149"/>
              <a:gd name="connsiteY136" fmla="*/ 151075 h 751809"/>
              <a:gd name="connsiteX137" fmla="*/ 5319422 w 9446149"/>
              <a:gd name="connsiteY137" fmla="*/ 143123 h 751809"/>
              <a:gd name="connsiteX138" fmla="*/ 5303520 w 9446149"/>
              <a:gd name="connsiteY138" fmla="*/ 246490 h 751809"/>
              <a:gd name="connsiteX139" fmla="*/ 5271715 w 9446149"/>
              <a:gd name="connsiteY139" fmla="*/ 326003 h 751809"/>
              <a:gd name="connsiteX140" fmla="*/ 5144494 w 9446149"/>
              <a:gd name="connsiteY140" fmla="*/ 532737 h 751809"/>
              <a:gd name="connsiteX141" fmla="*/ 5001370 w 9446149"/>
              <a:gd name="connsiteY141" fmla="*/ 683812 h 751809"/>
              <a:gd name="connsiteX142" fmla="*/ 5534108 w 9446149"/>
              <a:gd name="connsiteY142" fmla="*/ 437322 h 751809"/>
              <a:gd name="connsiteX143" fmla="*/ 5764695 w 9446149"/>
              <a:gd name="connsiteY143" fmla="*/ 326003 h 751809"/>
              <a:gd name="connsiteX144" fmla="*/ 6098650 w 9446149"/>
              <a:gd name="connsiteY144" fmla="*/ 143123 h 751809"/>
              <a:gd name="connsiteX145" fmla="*/ 6162261 w 9446149"/>
              <a:gd name="connsiteY145" fmla="*/ 111318 h 751809"/>
              <a:gd name="connsiteX146" fmla="*/ 6170212 w 9446149"/>
              <a:gd name="connsiteY146" fmla="*/ 206734 h 751809"/>
              <a:gd name="connsiteX147" fmla="*/ 5923722 w 9446149"/>
              <a:gd name="connsiteY147" fmla="*/ 612250 h 751809"/>
              <a:gd name="connsiteX148" fmla="*/ 5868062 w 9446149"/>
              <a:gd name="connsiteY148" fmla="*/ 691763 h 751809"/>
              <a:gd name="connsiteX149" fmla="*/ 6019137 w 9446149"/>
              <a:gd name="connsiteY149" fmla="*/ 691763 h 751809"/>
              <a:gd name="connsiteX150" fmla="*/ 6146358 w 9446149"/>
              <a:gd name="connsiteY150" fmla="*/ 612250 h 751809"/>
              <a:gd name="connsiteX151" fmla="*/ 6289482 w 9446149"/>
              <a:gd name="connsiteY151" fmla="*/ 540689 h 751809"/>
              <a:gd name="connsiteX152" fmla="*/ 6631388 w 9446149"/>
              <a:gd name="connsiteY152" fmla="*/ 357809 h 751809"/>
              <a:gd name="connsiteX153" fmla="*/ 6933537 w 9446149"/>
              <a:gd name="connsiteY153" fmla="*/ 238539 h 751809"/>
              <a:gd name="connsiteX154" fmla="*/ 7052807 w 9446149"/>
              <a:gd name="connsiteY154" fmla="*/ 222636 h 751809"/>
              <a:gd name="connsiteX155" fmla="*/ 6989196 w 9446149"/>
              <a:gd name="connsiteY155" fmla="*/ 341906 h 751809"/>
              <a:gd name="connsiteX156" fmla="*/ 6877878 w 9446149"/>
              <a:gd name="connsiteY156" fmla="*/ 508883 h 751809"/>
              <a:gd name="connsiteX157" fmla="*/ 6830170 w 9446149"/>
              <a:gd name="connsiteY157" fmla="*/ 580445 h 751809"/>
              <a:gd name="connsiteX158" fmla="*/ 6806316 w 9446149"/>
              <a:gd name="connsiteY158" fmla="*/ 612250 h 751809"/>
              <a:gd name="connsiteX159" fmla="*/ 6861975 w 9446149"/>
              <a:gd name="connsiteY159" fmla="*/ 604299 h 751809"/>
              <a:gd name="connsiteX160" fmla="*/ 7108466 w 9446149"/>
              <a:gd name="connsiteY160" fmla="*/ 469127 h 751809"/>
              <a:gd name="connsiteX161" fmla="*/ 7315200 w 9446149"/>
              <a:gd name="connsiteY161" fmla="*/ 365760 h 751809"/>
              <a:gd name="connsiteX162" fmla="*/ 7673009 w 9446149"/>
              <a:gd name="connsiteY162" fmla="*/ 166977 h 751809"/>
              <a:gd name="connsiteX163" fmla="*/ 7824083 w 9446149"/>
              <a:gd name="connsiteY163" fmla="*/ 95416 h 751809"/>
              <a:gd name="connsiteX164" fmla="*/ 7792278 w 9446149"/>
              <a:gd name="connsiteY164" fmla="*/ 246490 h 751809"/>
              <a:gd name="connsiteX165" fmla="*/ 7641203 w 9446149"/>
              <a:gd name="connsiteY165" fmla="*/ 469127 h 751809"/>
              <a:gd name="connsiteX166" fmla="*/ 7442421 w 9446149"/>
              <a:gd name="connsiteY166" fmla="*/ 667909 h 751809"/>
              <a:gd name="connsiteX167" fmla="*/ 7378810 w 9446149"/>
              <a:gd name="connsiteY167" fmla="*/ 723569 h 751809"/>
              <a:gd name="connsiteX168" fmla="*/ 7434469 w 9446149"/>
              <a:gd name="connsiteY168" fmla="*/ 715617 h 751809"/>
              <a:gd name="connsiteX169" fmla="*/ 7879742 w 9446149"/>
              <a:gd name="connsiteY169" fmla="*/ 469127 h 751809"/>
              <a:gd name="connsiteX170" fmla="*/ 8086476 w 9446149"/>
              <a:gd name="connsiteY170" fmla="*/ 357809 h 751809"/>
              <a:gd name="connsiteX171" fmla="*/ 8245502 w 9446149"/>
              <a:gd name="connsiteY171" fmla="*/ 278296 h 751809"/>
              <a:gd name="connsiteX172" fmla="*/ 8412480 w 9446149"/>
              <a:gd name="connsiteY172" fmla="*/ 190831 h 751809"/>
              <a:gd name="connsiteX173" fmla="*/ 8404529 w 9446149"/>
              <a:gd name="connsiteY173" fmla="*/ 294198 h 751809"/>
              <a:gd name="connsiteX174" fmla="*/ 8317064 w 9446149"/>
              <a:gd name="connsiteY174" fmla="*/ 469127 h 751809"/>
              <a:gd name="connsiteX175" fmla="*/ 8237551 w 9446149"/>
              <a:gd name="connsiteY175" fmla="*/ 588396 h 751809"/>
              <a:gd name="connsiteX176" fmla="*/ 8142135 w 9446149"/>
              <a:gd name="connsiteY176" fmla="*/ 707666 h 751809"/>
              <a:gd name="connsiteX177" fmla="*/ 8651019 w 9446149"/>
              <a:gd name="connsiteY177" fmla="*/ 381662 h 751809"/>
              <a:gd name="connsiteX178" fmla="*/ 8770289 w 9446149"/>
              <a:gd name="connsiteY178" fmla="*/ 318052 h 751809"/>
              <a:gd name="connsiteX179" fmla="*/ 8817996 w 9446149"/>
              <a:gd name="connsiteY179" fmla="*/ 294198 h 751809"/>
              <a:gd name="connsiteX180" fmla="*/ 8786191 w 9446149"/>
              <a:gd name="connsiteY180" fmla="*/ 397565 h 751809"/>
              <a:gd name="connsiteX181" fmla="*/ 8730532 w 9446149"/>
              <a:gd name="connsiteY181" fmla="*/ 572494 h 751809"/>
              <a:gd name="connsiteX182" fmla="*/ 8690775 w 9446149"/>
              <a:gd name="connsiteY182" fmla="*/ 644056 h 751809"/>
              <a:gd name="connsiteX183" fmla="*/ 8658970 w 9446149"/>
              <a:gd name="connsiteY183" fmla="*/ 707666 h 751809"/>
              <a:gd name="connsiteX184" fmla="*/ 8635116 w 9446149"/>
              <a:gd name="connsiteY184" fmla="*/ 747422 h 751809"/>
              <a:gd name="connsiteX185" fmla="*/ 8714629 w 9446149"/>
              <a:gd name="connsiteY185" fmla="*/ 723569 h 751809"/>
              <a:gd name="connsiteX186" fmla="*/ 8961120 w 9446149"/>
              <a:gd name="connsiteY186" fmla="*/ 636104 h 751809"/>
              <a:gd name="connsiteX187" fmla="*/ 9183756 w 9446149"/>
              <a:gd name="connsiteY187" fmla="*/ 556591 h 751809"/>
              <a:gd name="connsiteX188" fmla="*/ 9151951 w 9446149"/>
              <a:gd name="connsiteY188" fmla="*/ 628153 h 751809"/>
              <a:gd name="connsiteX189" fmla="*/ 9136049 w 9446149"/>
              <a:gd name="connsiteY189" fmla="*/ 659958 h 751809"/>
              <a:gd name="connsiteX190" fmla="*/ 9128097 w 9446149"/>
              <a:gd name="connsiteY190" fmla="*/ 691763 h 751809"/>
              <a:gd name="connsiteX191" fmla="*/ 9112195 w 9446149"/>
              <a:gd name="connsiteY191" fmla="*/ 739471 h 751809"/>
              <a:gd name="connsiteX192" fmla="*/ 9136049 w 9446149"/>
              <a:gd name="connsiteY192" fmla="*/ 747422 h 751809"/>
              <a:gd name="connsiteX193" fmla="*/ 9167854 w 9446149"/>
              <a:gd name="connsiteY193" fmla="*/ 731520 h 751809"/>
              <a:gd name="connsiteX194" fmla="*/ 9231464 w 9446149"/>
              <a:gd name="connsiteY194" fmla="*/ 691763 h 751809"/>
              <a:gd name="connsiteX195" fmla="*/ 9303026 w 9446149"/>
              <a:gd name="connsiteY195" fmla="*/ 652007 h 751809"/>
              <a:gd name="connsiteX196" fmla="*/ 9374588 w 9446149"/>
              <a:gd name="connsiteY196" fmla="*/ 604299 h 751809"/>
              <a:gd name="connsiteX197" fmla="*/ 9422295 w 9446149"/>
              <a:gd name="connsiteY197" fmla="*/ 612250 h 751809"/>
              <a:gd name="connsiteX198" fmla="*/ 9446149 w 9446149"/>
              <a:gd name="connsiteY198" fmla="*/ 620202 h 751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</a:cxnLst>
            <a:rect l="l" t="t" r="r" b="b"/>
            <a:pathLst>
              <a:path w="9446149" h="751809">
                <a:moveTo>
                  <a:pt x="0" y="349857"/>
                </a:moveTo>
                <a:cubicBezTo>
                  <a:pt x="91248" y="276858"/>
                  <a:pt x="1458" y="341177"/>
                  <a:pt x="63610" y="310101"/>
                </a:cubicBezTo>
                <a:cubicBezTo>
                  <a:pt x="125265" y="279273"/>
                  <a:pt x="51361" y="306232"/>
                  <a:pt x="111318" y="286247"/>
                </a:cubicBezTo>
                <a:cubicBezTo>
                  <a:pt x="166584" y="249402"/>
                  <a:pt x="97121" y="293346"/>
                  <a:pt x="174929" y="254442"/>
                </a:cubicBezTo>
                <a:cubicBezTo>
                  <a:pt x="188752" y="247531"/>
                  <a:pt x="200563" y="236865"/>
                  <a:pt x="214685" y="230588"/>
                </a:cubicBezTo>
                <a:cubicBezTo>
                  <a:pt x="224671" y="226150"/>
                  <a:pt x="236123" y="226092"/>
                  <a:pt x="246490" y="222636"/>
                </a:cubicBezTo>
                <a:cubicBezTo>
                  <a:pt x="260031" y="218122"/>
                  <a:pt x="272477" y="210489"/>
                  <a:pt x="286247" y="206734"/>
                </a:cubicBezTo>
                <a:cubicBezTo>
                  <a:pt x="301801" y="202492"/>
                  <a:pt x="317995" y="201062"/>
                  <a:pt x="333955" y="198782"/>
                </a:cubicBezTo>
                <a:cubicBezTo>
                  <a:pt x="355109" y="195760"/>
                  <a:pt x="376384" y="193655"/>
                  <a:pt x="397565" y="190831"/>
                </a:cubicBezTo>
                <a:lnTo>
                  <a:pt x="453224" y="182880"/>
                </a:lnTo>
                <a:cubicBezTo>
                  <a:pt x="461175" y="185530"/>
                  <a:pt x="475893" y="182534"/>
                  <a:pt x="477078" y="190831"/>
                </a:cubicBezTo>
                <a:cubicBezTo>
                  <a:pt x="484017" y="239403"/>
                  <a:pt x="395448" y="304266"/>
                  <a:pt x="381662" y="318052"/>
                </a:cubicBezTo>
                <a:cubicBezTo>
                  <a:pt x="260488" y="439227"/>
                  <a:pt x="402502" y="294334"/>
                  <a:pt x="294198" y="413468"/>
                </a:cubicBezTo>
                <a:cubicBezTo>
                  <a:pt x="252804" y="459001"/>
                  <a:pt x="256765" y="444226"/>
                  <a:pt x="222636" y="492981"/>
                </a:cubicBezTo>
                <a:cubicBezTo>
                  <a:pt x="205162" y="517944"/>
                  <a:pt x="196123" y="538055"/>
                  <a:pt x="182880" y="564542"/>
                </a:cubicBezTo>
                <a:cubicBezTo>
                  <a:pt x="185530" y="572493"/>
                  <a:pt x="182534" y="589581"/>
                  <a:pt x="190831" y="588396"/>
                </a:cubicBezTo>
                <a:cubicBezTo>
                  <a:pt x="209751" y="585693"/>
                  <a:pt x="222825" y="567470"/>
                  <a:pt x="238539" y="556591"/>
                </a:cubicBezTo>
                <a:cubicBezTo>
                  <a:pt x="257285" y="543613"/>
                  <a:pt x="275520" y="529910"/>
                  <a:pt x="294198" y="516835"/>
                </a:cubicBezTo>
                <a:cubicBezTo>
                  <a:pt x="302027" y="511355"/>
                  <a:pt x="309505" y="505206"/>
                  <a:pt x="318052" y="500932"/>
                </a:cubicBezTo>
                <a:cubicBezTo>
                  <a:pt x="328654" y="495631"/>
                  <a:pt x="338998" y="489780"/>
                  <a:pt x="349857" y="485029"/>
                </a:cubicBezTo>
                <a:cubicBezTo>
                  <a:pt x="381424" y="471219"/>
                  <a:pt x="413282" y="458069"/>
                  <a:pt x="445273" y="445273"/>
                </a:cubicBezTo>
                <a:cubicBezTo>
                  <a:pt x="453055" y="442160"/>
                  <a:pt x="461262" y="440219"/>
                  <a:pt x="469127" y="437322"/>
                </a:cubicBezTo>
                <a:lnTo>
                  <a:pt x="596348" y="389614"/>
                </a:lnTo>
                <a:cubicBezTo>
                  <a:pt x="604213" y="386716"/>
                  <a:pt x="612445" y="384836"/>
                  <a:pt x="620202" y="381662"/>
                </a:cubicBezTo>
                <a:cubicBezTo>
                  <a:pt x="670774" y="360973"/>
                  <a:pt x="720704" y="338740"/>
                  <a:pt x="771276" y="318052"/>
                </a:cubicBezTo>
                <a:cubicBezTo>
                  <a:pt x="779033" y="314879"/>
                  <a:pt x="787546" y="313670"/>
                  <a:pt x="795130" y="310101"/>
                </a:cubicBezTo>
                <a:cubicBezTo>
                  <a:pt x="841465" y="288296"/>
                  <a:pt x="888869" y="268673"/>
                  <a:pt x="930302" y="238539"/>
                </a:cubicBezTo>
                <a:cubicBezTo>
                  <a:pt x="951737" y="222950"/>
                  <a:pt x="974491" y="208866"/>
                  <a:pt x="993913" y="190831"/>
                </a:cubicBezTo>
                <a:cubicBezTo>
                  <a:pt x="1011819" y="174204"/>
                  <a:pt x="1025718" y="153725"/>
                  <a:pt x="1041621" y="135172"/>
                </a:cubicBezTo>
                <a:cubicBezTo>
                  <a:pt x="1024366" y="186932"/>
                  <a:pt x="1039930" y="145127"/>
                  <a:pt x="993913" y="230588"/>
                </a:cubicBezTo>
                <a:cubicBezTo>
                  <a:pt x="988293" y="241024"/>
                  <a:pt x="983891" y="252102"/>
                  <a:pt x="978010" y="262393"/>
                </a:cubicBezTo>
                <a:cubicBezTo>
                  <a:pt x="962675" y="289230"/>
                  <a:pt x="945637" y="315069"/>
                  <a:pt x="930302" y="341906"/>
                </a:cubicBezTo>
                <a:cubicBezTo>
                  <a:pt x="924421" y="352197"/>
                  <a:pt x="921115" y="363944"/>
                  <a:pt x="914400" y="373711"/>
                </a:cubicBezTo>
                <a:cubicBezTo>
                  <a:pt x="891877" y="406472"/>
                  <a:pt x="865361" y="436366"/>
                  <a:pt x="842838" y="469127"/>
                </a:cubicBezTo>
                <a:cubicBezTo>
                  <a:pt x="765169" y="582099"/>
                  <a:pt x="939453" y="369659"/>
                  <a:pt x="779228" y="556591"/>
                </a:cubicBezTo>
                <a:cubicBezTo>
                  <a:pt x="752632" y="636373"/>
                  <a:pt x="802646" y="490089"/>
                  <a:pt x="747422" y="628153"/>
                </a:cubicBezTo>
                <a:cubicBezTo>
                  <a:pt x="738084" y="651499"/>
                  <a:pt x="698767" y="703849"/>
                  <a:pt x="723569" y="699715"/>
                </a:cubicBezTo>
                <a:lnTo>
                  <a:pt x="771276" y="691763"/>
                </a:lnTo>
                <a:cubicBezTo>
                  <a:pt x="923491" y="622576"/>
                  <a:pt x="830084" y="666335"/>
                  <a:pt x="1049572" y="556591"/>
                </a:cubicBezTo>
                <a:cubicBezTo>
                  <a:pt x="1060174" y="551290"/>
                  <a:pt x="1070132" y="544438"/>
                  <a:pt x="1081377" y="540689"/>
                </a:cubicBezTo>
                <a:cubicBezTo>
                  <a:pt x="1152741" y="516899"/>
                  <a:pt x="1110145" y="531950"/>
                  <a:pt x="1248355" y="469127"/>
                </a:cubicBezTo>
                <a:cubicBezTo>
                  <a:pt x="1259146" y="464222"/>
                  <a:pt x="1269869" y="459105"/>
                  <a:pt x="1280160" y="453224"/>
                </a:cubicBezTo>
                <a:cubicBezTo>
                  <a:pt x="1288457" y="448483"/>
                  <a:pt x="1295600" y="441853"/>
                  <a:pt x="1304014" y="437322"/>
                </a:cubicBezTo>
                <a:cubicBezTo>
                  <a:pt x="1364554" y="404724"/>
                  <a:pt x="1426354" y="374504"/>
                  <a:pt x="1486894" y="341906"/>
                </a:cubicBezTo>
                <a:cubicBezTo>
                  <a:pt x="1495308" y="337375"/>
                  <a:pt x="1502451" y="330744"/>
                  <a:pt x="1510748" y="326003"/>
                </a:cubicBezTo>
                <a:cubicBezTo>
                  <a:pt x="1521039" y="320122"/>
                  <a:pt x="1531762" y="315006"/>
                  <a:pt x="1542553" y="310101"/>
                </a:cubicBezTo>
                <a:cubicBezTo>
                  <a:pt x="1680776" y="247272"/>
                  <a:pt x="1638164" y="262327"/>
                  <a:pt x="1709530" y="238539"/>
                </a:cubicBezTo>
                <a:cubicBezTo>
                  <a:pt x="1788114" y="186149"/>
                  <a:pt x="1681336" y="254969"/>
                  <a:pt x="1892410" y="159026"/>
                </a:cubicBezTo>
                <a:cubicBezTo>
                  <a:pt x="1921565" y="145774"/>
                  <a:pt x="1950439" y="131884"/>
                  <a:pt x="1979875" y="119269"/>
                </a:cubicBezTo>
                <a:cubicBezTo>
                  <a:pt x="1987579" y="115967"/>
                  <a:pt x="1996025" y="114619"/>
                  <a:pt x="2003729" y="111318"/>
                </a:cubicBezTo>
                <a:cubicBezTo>
                  <a:pt x="2014624" y="106649"/>
                  <a:pt x="2040835" y="84814"/>
                  <a:pt x="2035534" y="95416"/>
                </a:cubicBezTo>
                <a:cubicBezTo>
                  <a:pt x="2025476" y="115531"/>
                  <a:pt x="2000627" y="124632"/>
                  <a:pt x="1987826" y="143123"/>
                </a:cubicBezTo>
                <a:cubicBezTo>
                  <a:pt x="1963972" y="177579"/>
                  <a:pt x="1942443" y="213766"/>
                  <a:pt x="1916264" y="246490"/>
                </a:cubicBezTo>
                <a:cubicBezTo>
                  <a:pt x="1895061" y="272994"/>
                  <a:pt x="1872527" y="298487"/>
                  <a:pt x="1852654" y="326003"/>
                </a:cubicBezTo>
                <a:cubicBezTo>
                  <a:pt x="1803582" y="393949"/>
                  <a:pt x="1757454" y="463976"/>
                  <a:pt x="1709530" y="532737"/>
                </a:cubicBezTo>
                <a:cubicBezTo>
                  <a:pt x="1696493" y="551442"/>
                  <a:pt x="1679970" y="568003"/>
                  <a:pt x="1669774" y="588396"/>
                </a:cubicBezTo>
                <a:cubicBezTo>
                  <a:pt x="1664473" y="598998"/>
                  <a:pt x="1650123" y="608957"/>
                  <a:pt x="1653871" y="620202"/>
                </a:cubicBezTo>
                <a:cubicBezTo>
                  <a:pt x="1656521" y="628153"/>
                  <a:pt x="1670228" y="615998"/>
                  <a:pt x="1677725" y="612250"/>
                </a:cubicBezTo>
                <a:cubicBezTo>
                  <a:pt x="1686272" y="607976"/>
                  <a:pt x="1693325" y="601163"/>
                  <a:pt x="1701579" y="596348"/>
                </a:cubicBezTo>
                <a:cubicBezTo>
                  <a:pt x="1725150" y="582598"/>
                  <a:pt x="1748916" y="569152"/>
                  <a:pt x="1773141" y="556591"/>
                </a:cubicBezTo>
                <a:cubicBezTo>
                  <a:pt x="1820493" y="532038"/>
                  <a:pt x="1865662" y="501896"/>
                  <a:pt x="1916264" y="485029"/>
                </a:cubicBezTo>
                <a:cubicBezTo>
                  <a:pt x="1932167" y="479728"/>
                  <a:pt x="1948565" y="475730"/>
                  <a:pt x="1963972" y="469127"/>
                </a:cubicBezTo>
                <a:cubicBezTo>
                  <a:pt x="2019631" y="445273"/>
                  <a:pt x="2076389" y="423835"/>
                  <a:pt x="2130949" y="397565"/>
                </a:cubicBezTo>
                <a:cubicBezTo>
                  <a:pt x="2148169" y="389274"/>
                  <a:pt x="2160617" y="372074"/>
                  <a:pt x="2178657" y="365760"/>
                </a:cubicBezTo>
                <a:cubicBezTo>
                  <a:pt x="2231666" y="347207"/>
                  <a:pt x="2285383" y="330566"/>
                  <a:pt x="2337683" y="310101"/>
                </a:cubicBezTo>
                <a:cubicBezTo>
                  <a:pt x="2346582" y="306619"/>
                  <a:pt x="2352990" y="298472"/>
                  <a:pt x="2361537" y="294198"/>
                </a:cubicBezTo>
                <a:cubicBezTo>
                  <a:pt x="2369034" y="290450"/>
                  <a:pt x="2377609" y="289360"/>
                  <a:pt x="2385391" y="286247"/>
                </a:cubicBezTo>
                <a:lnTo>
                  <a:pt x="2560320" y="214685"/>
                </a:lnTo>
                <a:cubicBezTo>
                  <a:pt x="2592180" y="201566"/>
                  <a:pt x="2623048" y="185826"/>
                  <a:pt x="2655735" y="174929"/>
                </a:cubicBezTo>
                <a:cubicBezTo>
                  <a:pt x="2693130" y="162463"/>
                  <a:pt x="2671807" y="170090"/>
                  <a:pt x="2719346" y="151075"/>
                </a:cubicBezTo>
                <a:cubicBezTo>
                  <a:pt x="2696282" y="220270"/>
                  <a:pt x="2699438" y="222654"/>
                  <a:pt x="2592125" y="294198"/>
                </a:cubicBezTo>
                <a:cubicBezTo>
                  <a:pt x="2584174" y="299499"/>
                  <a:pt x="2575566" y="303928"/>
                  <a:pt x="2568271" y="310101"/>
                </a:cubicBezTo>
                <a:cubicBezTo>
                  <a:pt x="2541050" y="333134"/>
                  <a:pt x="2514960" y="357476"/>
                  <a:pt x="2488758" y="381662"/>
                </a:cubicBezTo>
                <a:cubicBezTo>
                  <a:pt x="2480495" y="389289"/>
                  <a:pt x="2473488" y="398252"/>
                  <a:pt x="2464904" y="405516"/>
                </a:cubicBezTo>
                <a:cubicBezTo>
                  <a:pt x="2438993" y="427441"/>
                  <a:pt x="2412294" y="448432"/>
                  <a:pt x="2385391" y="469127"/>
                </a:cubicBezTo>
                <a:cubicBezTo>
                  <a:pt x="2377817" y="474954"/>
                  <a:pt x="2368640" y="478636"/>
                  <a:pt x="2361537" y="485029"/>
                </a:cubicBezTo>
                <a:cubicBezTo>
                  <a:pt x="2342034" y="502581"/>
                  <a:pt x="2323675" y="521409"/>
                  <a:pt x="2305878" y="540689"/>
                </a:cubicBezTo>
                <a:cubicBezTo>
                  <a:pt x="2291837" y="555900"/>
                  <a:pt x="2251484" y="573759"/>
                  <a:pt x="2266122" y="588396"/>
                </a:cubicBezTo>
                <a:cubicBezTo>
                  <a:pt x="2282135" y="604408"/>
                  <a:pt x="2309629" y="574966"/>
                  <a:pt x="2329732" y="564542"/>
                </a:cubicBezTo>
                <a:cubicBezTo>
                  <a:pt x="2581102" y="434202"/>
                  <a:pt x="2377806" y="514694"/>
                  <a:pt x="2639833" y="405516"/>
                </a:cubicBezTo>
                <a:cubicBezTo>
                  <a:pt x="2649920" y="401313"/>
                  <a:pt x="2661036" y="400215"/>
                  <a:pt x="2671638" y="397565"/>
                </a:cubicBezTo>
                <a:cubicBezTo>
                  <a:pt x="2755390" y="341729"/>
                  <a:pt x="2662573" y="400999"/>
                  <a:pt x="2886323" y="310101"/>
                </a:cubicBezTo>
                <a:cubicBezTo>
                  <a:pt x="2908286" y="301179"/>
                  <a:pt x="2928051" y="287414"/>
                  <a:pt x="2949934" y="278296"/>
                </a:cubicBezTo>
                <a:lnTo>
                  <a:pt x="3140765" y="198782"/>
                </a:lnTo>
                <a:cubicBezTo>
                  <a:pt x="3151660" y="194113"/>
                  <a:pt x="3161472" y="187042"/>
                  <a:pt x="3172570" y="182880"/>
                </a:cubicBezTo>
                <a:cubicBezTo>
                  <a:pt x="3182802" y="179043"/>
                  <a:pt x="3194229" y="178988"/>
                  <a:pt x="3204375" y="174929"/>
                </a:cubicBezTo>
                <a:cubicBezTo>
                  <a:pt x="3273848" y="147140"/>
                  <a:pt x="3341786" y="115626"/>
                  <a:pt x="3411109" y="87464"/>
                </a:cubicBezTo>
                <a:cubicBezTo>
                  <a:pt x="3426639" y="81155"/>
                  <a:pt x="3443121" y="77448"/>
                  <a:pt x="3458817" y="71562"/>
                </a:cubicBezTo>
                <a:cubicBezTo>
                  <a:pt x="3501224" y="55659"/>
                  <a:pt x="3543290" y="38816"/>
                  <a:pt x="3586038" y="23854"/>
                </a:cubicBezTo>
                <a:cubicBezTo>
                  <a:pt x="3723024" y="-24092"/>
                  <a:pt x="3488404" y="67675"/>
                  <a:pt x="3657600" y="0"/>
                </a:cubicBezTo>
                <a:cubicBezTo>
                  <a:pt x="3625740" y="47789"/>
                  <a:pt x="3642213" y="25461"/>
                  <a:pt x="3578087" y="95416"/>
                </a:cubicBezTo>
                <a:cubicBezTo>
                  <a:pt x="3570489" y="103705"/>
                  <a:pt x="3561496" y="110685"/>
                  <a:pt x="3554233" y="119269"/>
                </a:cubicBezTo>
                <a:cubicBezTo>
                  <a:pt x="3532308" y="145180"/>
                  <a:pt x="3510350" y="171162"/>
                  <a:pt x="3490622" y="198782"/>
                </a:cubicBezTo>
                <a:cubicBezTo>
                  <a:pt x="3483732" y="208427"/>
                  <a:pt x="3481610" y="220943"/>
                  <a:pt x="3474720" y="230588"/>
                </a:cubicBezTo>
                <a:cubicBezTo>
                  <a:pt x="3454992" y="258208"/>
                  <a:pt x="3430838" y="282481"/>
                  <a:pt x="3411109" y="310101"/>
                </a:cubicBezTo>
                <a:cubicBezTo>
                  <a:pt x="3404220" y="319746"/>
                  <a:pt x="3401388" y="331792"/>
                  <a:pt x="3395207" y="341906"/>
                </a:cubicBezTo>
                <a:cubicBezTo>
                  <a:pt x="3372205" y="379546"/>
                  <a:pt x="3348450" y="416747"/>
                  <a:pt x="3323645" y="453224"/>
                </a:cubicBezTo>
                <a:cubicBezTo>
                  <a:pt x="3303374" y="483035"/>
                  <a:pt x="3280989" y="511354"/>
                  <a:pt x="3260035" y="540689"/>
                </a:cubicBezTo>
                <a:cubicBezTo>
                  <a:pt x="3254481" y="548465"/>
                  <a:pt x="3250351" y="557286"/>
                  <a:pt x="3244132" y="564542"/>
                </a:cubicBezTo>
                <a:cubicBezTo>
                  <a:pt x="3228229" y="583095"/>
                  <a:pt x="3210437" y="600183"/>
                  <a:pt x="3196424" y="620202"/>
                </a:cubicBezTo>
                <a:cubicBezTo>
                  <a:pt x="3173224" y="653346"/>
                  <a:pt x="3132814" y="723569"/>
                  <a:pt x="3132814" y="723569"/>
                </a:cubicBezTo>
                <a:cubicBezTo>
                  <a:pt x="3140765" y="726219"/>
                  <a:pt x="3148640" y="733928"/>
                  <a:pt x="3156668" y="731520"/>
                </a:cubicBezTo>
                <a:cubicBezTo>
                  <a:pt x="3203341" y="717518"/>
                  <a:pt x="3246598" y="693958"/>
                  <a:pt x="3291840" y="675861"/>
                </a:cubicBezTo>
                <a:cubicBezTo>
                  <a:pt x="3299622" y="672748"/>
                  <a:pt x="3307846" y="670852"/>
                  <a:pt x="3315694" y="667909"/>
                </a:cubicBezTo>
                <a:lnTo>
                  <a:pt x="3482671" y="604299"/>
                </a:lnTo>
                <a:cubicBezTo>
                  <a:pt x="3490519" y="601356"/>
                  <a:pt x="3498821" y="599650"/>
                  <a:pt x="3506525" y="596348"/>
                </a:cubicBezTo>
                <a:cubicBezTo>
                  <a:pt x="3517420" y="591679"/>
                  <a:pt x="3527267" y="584700"/>
                  <a:pt x="3538330" y="580445"/>
                </a:cubicBezTo>
                <a:cubicBezTo>
                  <a:pt x="3596240" y="558172"/>
                  <a:pt x="3655652" y="539878"/>
                  <a:pt x="3713259" y="516835"/>
                </a:cubicBezTo>
                <a:cubicBezTo>
                  <a:pt x="3722132" y="513286"/>
                  <a:pt x="3728329" y="504696"/>
                  <a:pt x="3737113" y="500932"/>
                </a:cubicBezTo>
                <a:cubicBezTo>
                  <a:pt x="3747157" y="496627"/>
                  <a:pt x="3758658" y="496743"/>
                  <a:pt x="3768918" y="492981"/>
                </a:cubicBezTo>
                <a:cubicBezTo>
                  <a:pt x="3838238" y="467564"/>
                  <a:pt x="3907100" y="440889"/>
                  <a:pt x="3975652" y="413468"/>
                </a:cubicBezTo>
                <a:cubicBezTo>
                  <a:pt x="4104662" y="361864"/>
                  <a:pt x="3926116" y="429478"/>
                  <a:pt x="4031311" y="381662"/>
                </a:cubicBezTo>
                <a:cubicBezTo>
                  <a:pt x="4081054" y="359052"/>
                  <a:pt x="4132643" y="340662"/>
                  <a:pt x="4182386" y="318052"/>
                </a:cubicBezTo>
                <a:cubicBezTo>
                  <a:pt x="4191086" y="314098"/>
                  <a:pt x="4197341" y="305631"/>
                  <a:pt x="4206240" y="302149"/>
                </a:cubicBezTo>
                <a:cubicBezTo>
                  <a:pt x="4258540" y="281684"/>
                  <a:pt x="4318536" y="277642"/>
                  <a:pt x="4365266" y="246490"/>
                </a:cubicBezTo>
                <a:cubicBezTo>
                  <a:pt x="4405175" y="219885"/>
                  <a:pt x="4379932" y="233213"/>
                  <a:pt x="4444779" y="214685"/>
                </a:cubicBezTo>
                <a:cubicBezTo>
                  <a:pt x="4439478" y="222636"/>
                  <a:pt x="4434431" y="230763"/>
                  <a:pt x="4428876" y="238539"/>
                </a:cubicBezTo>
                <a:cubicBezTo>
                  <a:pt x="4421173" y="249323"/>
                  <a:pt x="4412487" y="259395"/>
                  <a:pt x="4405022" y="270344"/>
                </a:cubicBezTo>
                <a:cubicBezTo>
                  <a:pt x="4372722" y="317718"/>
                  <a:pt x="4327740" y="359073"/>
                  <a:pt x="4309607" y="413468"/>
                </a:cubicBezTo>
                <a:cubicBezTo>
                  <a:pt x="4306956" y="421419"/>
                  <a:pt x="4305669" y="429964"/>
                  <a:pt x="4301655" y="437322"/>
                </a:cubicBezTo>
                <a:cubicBezTo>
                  <a:pt x="4278753" y="479308"/>
                  <a:pt x="4244146" y="527675"/>
                  <a:pt x="4214191" y="564542"/>
                </a:cubicBezTo>
                <a:cubicBezTo>
                  <a:pt x="4196424" y="586409"/>
                  <a:pt x="4177484" y="607305"/>
                  <a:pt x="4158532" y="628153"/>
                </a:cubicBezTo>
                <a:cubicBezTo>
                  <a:pt x="4150968" y="636474"/>
                  <a:pt x="4141996" y="643469"/>
                  <a:pt x="4134678" y="652007"/>
                </a:cubicBezTo>
                <a:cubicBezTo>
                  <a:pt x="4126054" y="662069"/>
                  <a:pt x="4118527" y="673028"/>
                  <a:pt x="4110824" y="683812"/>
                </a:cubicBezTo>
                <a:cubicBezTo>
                  <a:pt x="4105270" y="691588"/>
                  <a:pt x="4088165" y="700909"/>
                  <a:pt x="4094922" y="707666"/>
                </a:cubicBezTo>
                <a:cubicBezTo>
                  <a:pt x="4102649" y="715393"/>
                  <a:pt x="4116125" y="702365"/>
                  <a:pt x="4126727" y="699715"/>
                </a:cubicBezTo>
                <a:cubicBezTo>
                  <a:pt x="4163833" y="681162"/>
                  <a:pt x="4201333" y="663378"/>
                  <a:pt x="4238045" y="644056"/>
                </a:cubicBezTo>
                <a:cubicBezTo>
                  <a:pt x="4251721" y="636858"/>
                  <a:pt x="4264697" y="628393"/>
                  <a:pt x="4277802" y="620202"/>
                </a:cubicBezTo>
                <a:cubicBezTo>
                  <a:pt x="4285906" y="615137"/>
                  <a:pt x="4293040" y="608434"/>
                  <a:pt x="4301655" y="604299"/>
                </a:cubicBezTo>
                <a:cubicBezTo>
                  <a:pt x="4359398" y="576582"/>
                  <a:pt x="4418429" y="551627"/>
                  <a:pt x="4476584" y="524786"/>
                </a:cubicBezTo>
                <a:cubicBezTo>
                  <a:pt x="4545495" y="492981"/>
                  <a:pt x="4611316" y="453370"/>
                  <a:pt x="4683318" y="429370"/>
                </a:cubicBezTo>
                <a:cubicBezTo>
                  <a:pt x="4778854" y="397526"/>
                  <a:pt x="4682477" y="430759"/>
                  <a:pt x="4905955" y="326003"/>
                </a:cubicBezTo>
                <a:cubicBezTo>
                  <a:pt x="4924232" y="317436"/>
                  <a:pt x="4944819" y="313345"/>
                  <a:pt x="4961614" y="302149"/>
                </a:cubicBezTo>
                <a:cubicBezTo>
                  <a:pt x="5024279" y="260374"/>
                  <a:pt x="4990491" y="281203"/>
                  <a:pt x="5120640" y="222636"/>
                </a:cubicBezTo>
                <a:cubicBezTo>
                  <a:pt x="5128283" y="219197"/>
                  <a:pt x="5136815" y="218044"/>
                  <a:pt x="5144494" y="214685"/>
                </a:cubicBezTo>
                <a:cubicBezTo>
                  <a:pt x="5179261" y="199475"/>
                  <a:pt x="5213919" y="183948"/>
                  <a:pt x="5247861" y="166977"/>
                </a:cubicBezTo>
                <a:cubicBezTo>
                  <a:pt x="5256408" y="162703"/>
                  <a:pt x="5262649" y="154097"/>
                  <a:pt x="5271715" y="151075"/>
                </a:cubicBezTo>
                <a:cubicBezTo>
                  <a:pt x="5287009" y="145977"/>
                  <a:pt x="5303520" y="145774"/>
                  <a:pt x="5319422" y="143123"/>
                </a:cubicBezTo>
                <a:cubicBezTo>
                  <a:pt x="5314121" y="177579"/>
                  <a:pt x="5312320" y="212758"/>
                  <a:pt x="5303520" y="246490"/>
                </a:cubicBezTo>
                <a:cubicBezTo>
                  <a:pt x="5296314" y="274112"/>
                  <a:pt x="5283097" y="299824"/>
                  <a:pt x="5271715" y="326003"/>
                </a:cubicBezTo>
                <a:cubicBezTo>
                  <a:pt x="5225557" y="432167"/>
                  <a:pt x="5224502" y="441299"/>
                  <a:pt x="5144494" y="532737"/>
                </a:cubicBezTo>
                <a:cubicBezTo>
                  <a:pt x="5098814" y="584942"/>
                  <a:pt x="4936963" y="709575"/>
                  <a:pt x="5001370" y="683812"/>
                </a:cubicBezTo>
                <a:cubicBezTo>
                  <a:pt x="5261516" y="579754"/>
                  <a:pt x="5086014" y="653071"/>
                  <a:pt x="5534108" y="437322"/>
                </a:cubicBezTo>
                <a:cubicBezTo>
                  <a:pt x="5611009" y="400296"/>
                  <a:pt x="5689834" y="366998"/>
                  <a:pt x="5764695" y="326003"/>
                </a:cubicBezTo>
                <a:lnTo>
                  <a:pt x="6098650" y="143123"/>
                </a:lnTo>
                <a:cubicBezTo>
                  <a:pt x="6119509" y="131859"/>
                  <a:pt x="6162261" y="111318"/>
                  <a:pt x="6162261" y="111318"/>
                </a:cubicBezTo>
                <a:cubicBezTo>
                  <a:pt x="6177792" y="150148"/>
                  <a:pt x="6189807" y="161011"/>
                  <a:pt x="6170212" y="206734"/>
                </a:cubicBezTo>
                <a:cubicBezTo>
                  <a:pt x="6106821" y="354648"/>
                  <a:pt x="6013549" y="479174"/>
                  <a:pt x="5923722" y="612250"/>
                </a:cubicBezTo>
                <a:cubicBezTo>
                  <a:pt x="5905621" y="639066"/>
                  <a:pt x="5868062" y="691763"/>
                  <a:pt x="5868062" y="691763"/>
                </a:cubicBezTo>
                <a:cubicBezTo>
                  <a:pt x="5850944" y="777358"/>
                  <a:pt x="5840741" y="766095"/>
                  <a:pt x="6019137" y="691763"/>
                </a:cubicBezTo>
                <a:cubicBezTo>
                  <a:pt x="6065299" y="672529"/>
                  <a:pt x="6102703" y="636645"/>
                  <a:pt x="6146358" y="612250"/>
                </a:cubicBezTo>
                <a:cubicBezTo>
                  <a:pt x="6192920" y="586230"/>
                  <a:pt x="6242519" y="565977"/>
                  <a:pt x="6289482" y="540689"/>
                </a:cubicBezTo>
                <a:cubicBezTo>
                  <a:pt x="6438354" y="460527"/>
                  <a:pt x="6475095" y="425536"/>
                  <a:pt x="6631388" y="357809"/>
                </a:cubicBezTo>
                <a:cubicBezTo>
                  <a:pt x="6730740" y="314756"/>
                  <a:pt x="6826208" y="252850"/>
                  <a:pt x="6933537" y="238539"/>
                </a:cubicBezTo>
                <a:lnTo>
                  <a:pt x="7052807" y="222636"/>
                </a:lnTo>
                <a:cubicBezTo>
                  <a:pt x="7033302" y="261647"/>
                  <a:pt x="7012184" y="305610"/>
                  <a:pt x="6989196" y="341906"/>
                </a:cubicBezTo>
                <a:cubicBezTo>
                  <a:pt x="6953404" y="398419"/>
                  <a:pt x="6914984" y="453224"/>
                  <a:pt x="6877878" y="508883"/>
                </a:cubicBezTo>
                <a:cubicBezTo>
                  <a:pt x="6861975" y="532737"/>
                  <a:pt x="6847371" y="557510"/>
                  <a:pt x="6830170" y="580445"/>
                </a:cubicBezTo>
                <a:cubicBezTo>
                  <a:pt x="6822219" y="591047"/>
                  <a:pt x="6795714" y="604299"/>
                  <a:pt x="6806316" y="612250"/>
                </a:cubicBezTo>
                <a:cubicBezTo>
                  <a:pt x="6821309" y="623495"/>
                  <a:pt x="6843422" y="606949"/>
                  <a:pt x="6861975" y="604299"/>
                </a:cubicBezTo>
                <a:cubicBezTo>
                  <a:pt x="6944139" y="559242"/>
                  <a:pt x="7025543" y="512771"/>
                  <a:pt x="7108466" y="469127"/>
                </a:cubicBezTo>
                <a:cubicBezTo>
                  <a:pt x="7176645" y="433244"/>
                  <a:pt x="7247850" y="403176"/>
                  <a:pt x="7315200" y="365760"/>
                </a:cubicBezTo>
                <a:cubicBezTo>
                  <a:pt x="7434470" y="299499"/>
                  <a:pt x="7549703" y="225385"/>
                  <a:pt x="7673009" y="166977"/>
                </a:cubicBezTo>
                <a:lnTo>
                  <a:pt x="7824083" y="95416"/>
                </a:lnTo>
                <a:cubicBezTo>
                  <a:pt x="7817521" y="154473"/>
                  <a:pt x="7817904" y="190113"/>
                  <a:pt x="7792278" y="246490"/>
                </a:cubicBezTo>
                <a:cubicBezTo>
                  <a:pt x="7763386" y="310053"/>
                  <a:pt x="7681725" y="424224"/>
                  <a:pt x="7641203" y="469127"/>
                </a:cubicBezTo>
                <a:cubicBezTo>
                  <a:pt x="7578423" y="538694"/>
                  <a:pt x="7512942" y="606202"/>
                  <a:pt x="7442421" y="667909"/>
                </a:cubicBezTo>
                <a:cubicBezTo>
                  <a:pt x="7421217" y="686462"/>
                  <a:pt x="7383442" y="695778"/>
                  <a:pt x="7378810" y="723569"/>
                </a:cubicBezTo>
                <a:cubicBezTo>
                  <a:pt x="7375729" y="742055"/>
                  <a:pt x="7415916" y="718268"/>
                  <a:pt x="7434469" y="715617"/>
                </a:cubicBezTo>
                <a:cubicBezTo>
                  <a:pt x="7644092" y="575870"/>
                  <a:pt x="7479771" y="680540"/>
                  <a:pt x="7879742" y="469127"/>
                </a:cubicBezTo>
                <a:lnTo>
                  <a:pt x="8086476" y="357809"/>
                </a:lnTo>
                <a:cubicBezTo>
                  <a:pt x="8139020" y="330395"/>
                  <a:pt x="8195028" y="309357"/>
                  <a:pt x="8245502" y="278296"/>
                </a:cubicBezTo>
                <a:cubicBezTo>
                  <a:pt x="8368155" y="202816"/>
                  <a:pt x="8310988" y="228890"/>
                  <a:pt x="8412480" y="190831"/>
                </a:cubicBezTo>
                <a:cubicBezTo>
                  <a:pt x="8409830" y="225287"/>
                  <a:pt x="8411870" y="260429"/>
                  <a:pt x="8404529" y="294198"/>
                </a:cubicBezTo>
                <a:cubicBezTo>
                  <a:pt x="8393034" y="347075"/>
                  <a:pt x="8343268" y="427508"/>
                  <a:pt x="8317064" y="469127"/>
                </a:cubicBezTo>
                <a:cubicBezTo>
                  <a:pt x="8291606" y="509561"/>
                  <a:pt x="8265807" y="549865"/>
                  <a:pt x="8237551" y="588396"/>
                </a:cubicBezTo>
                <a:cubicBezTo>
                  <a:pt x="8207443" y="629453"/>
                  <a:pt x="8102101" y="739121"/>
                  <a:pt x="8142135" y="707666"/>
                </a:cubicBezTo>
                <a:cubicBezTo>
                  <a:pt x="8339642" y="552484"/>
                  <a:pt x="8328710" y="553558"/>
                  <a:pt x="8651019" y="381662"/>
                </a:cubicBezTo>
                <a:lnTo>
                  <a:pt x="8770289" y="318052"/>
                </a:lnTo>
                <a:cubicBezTo>
                  <a:pt x="8786039" y="309802"/>
                  <a:pt x="8817996" y="294198"/>
                  <a:pt x="8817996" y="294198"/>
                </a:cubicBezTo>
                <a:cubicBezTo>
                  <a:pt x="8802628" y="355672"/>
                  <a:pt x="8816535" y="303498"/>
                  <a:pt x="8786191" y="397565"/>
                </a:cubicBezTo>
                <a:cubicBezTo>
                  <a:pt x="8767406" y="455800"/>
                  <a:pt x="8760249" y="519004"/>
                  <a:pt x="8730532" y="572494"/>
                </a:cubicBezTo>
                <a:cubicBezTo>
                  <a:pt x="8717280" y="596348"/>
                  <a:pt x="8703543" y="619939"/>
                  <a:pt x="8690775" y="644056"/>
                </a:cubicBezTo>
                <a:cubicBezTo>
                  <a:pt x="8679683" y="665007"/>
                  <a:pt x="8670209" y="686794"/>
                  <a:pt x="8658970" y="707666"/>
                </a:cubicBezTo>
                <a:cubicBezTo>
                  <a:pt x="8651643" y="721273"/>
                  <a:pt x="8620256" y="743176"/>
                  <a:pt x="8635116" y="747422"/>
                </a:cubicBezTo>
                <a:cubicBezTo>
                  <a:pt x="8661723" y="755024"/>
                  <a:pt x="8688442" y="732511"/>
                  <a:pt x="8714629" y="723569"/>
                </a:cubicBezTo>
                <a:cubicBezTo>
                  <a:pt x="8797135" y="695396"/>
                  <a:pt x="8877480" y="660704"/>
                  <a:pt x="8961120" y="636104"/>
                </a:cubicBezTo>
                <a:cubicBezTo>
                  <a:pt x="9127016" y="587312"/>
                  <a:pt x="9053536" y="615783"/>
                  <a:pt x="9183756" y="556591"/>
                </a:cubicBezTo>
                <a:cubicBezTo>
                  <a:pt x="9144610" y="634885"/>
                  <a:pt x="9192560" y="536782"/>
                  <a:pt x="9151951" y="628153"/>
                </a:cubicBezTo>
                <a:cubicBezTo>
                  <a:pt x="9147137" y="638984"/>
                  <a:pt x="9140211" y="648860"/>
                  <a:pt x="9136049" y="659958"/>
                </a:cubicBezTo>
                <a:cubicBezTo>
                  <a:pt x="9132212" y="670190"/>
                  <a:pt x="9131237" y="681296"/>
                  <a:pt x="9128097" y="691763"/>
                </a:cubicBezTo>
                <a:cubicBezTo>
                  <a:pt x="9123280" y="707819"/>
                  <a:pt x="9112195" y="739471"/>
                  <a:pt x="9112195" y="739471"/>
                </a:cubicBezTo>
                <a:cubicBezTo>
                  <a:pt x="9120146" y="742121"/>
                  <a:pt x="9127752" y="748607"/>
                  <a:pt x="9136049" y="747422"/>
                </a:cubicBezTo>
                <a:cubicBezTo>
                  <a:pt x="9147783" y="745746"/>
                  <a:pt x="9157616" y="737492"/>
                  <a:pt x="9167854" y="731520"/>
                </a:cubicBezTo>
                <a:cubicBezTo>
                  <a:pt x="9189452" y="718921"/>
                  <a:pt x="9209912" y="704441"/>
                  <a:pt x="9231464" y="691763"/>
                </a:cubicBezTo>
                <a:cubicBezTo>
                  <a:pt x="9254984" y="677927"/>
                  <a:pt x="9279742" y="666236"/>
                  <a:pt x="9303026" y="652007"/>
                </a:cubicBezTo>
                <a:cubicBezTo>
                  <a:pt x="9327489" y="637058"/>
                  <a:pt x="9374588" y="604299"/>
                  <a:pt x="9374588" y="604299"/>
                </a:cubicBezTo>
                <a:cubicBezTo>
                  <a:pt x="9390490" y="606949"/>
                  <a:pt x="9406557" y="608753"/>
                  <a:pt x="9422295" y="612250"/>
                </a:cubicBezTo>
                <a:cubicBezTo>
                  <a:pt x="9430477" y="614068"/>
                  <a:pt x="9446149" y="620202"/>
                  <a:pt x="9446149" y="620202"/>
                </a:cubicBezTo>
              </a:path>
            </a:pathLst>
          </a:custGeom>
          <a:noFill/>
          <a:ln w="38100" cap="rnd">
            <a:solidFill>
              <a:srgbClr val="E8A7A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056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0" grpId="1" animBg="1"/>
      <p:bldP spid="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4637" y="0"/>
            <a:ext cx="6562725" cy="451485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19</a:t>
            </a:fld>
            <a:endParaRPr lang="en-US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2772465"/>
              </p:ext>
            </p:extLst>
          </p:nvPr>
        </p:nvGraphicFramePr>
        <p:xfrm>
          <a:off x="1495827" y="2507748"/>
          <a:ext cx="9200343" cy="1371600"/>
        </p:xfrm>
        <a:graphic>
          <a:graphicData uri="http://schemas.openxmlformats.org/drawingml/2006/table">
            <a:tbl>
              <a:tblPr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tblPr>
              <a:tblGrid>
                <a:gridCol w="9200343">
                  <a:extLst>
                    <a:ext uri="{9D8B030D-6E8A-4147-A177-3AD203B41FA5}">
                      <a16:colId xmlns:a16="http://schemas.microsoft.com/office/drawing/2014/main" val="9195006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400" dirty="0" err="1">
                          <a:effectLst/>
                          <a:latin typeface="Courier New" panose="02070309020205020404" pitchFamily="49" charset="0"/>
                        </a:rPr>
                        <a:t>unique_ptr</a:t>
                      </a:r>
                      <a:r>
                        <a:rPr lang="en-US" sz="2400" dirty="0">
                          <a:solidFill>
                            <a:srgbClr val="008000"/>
                          </a:solidFill>
                          <a:effectLst/>
                          <a:latin typeface="Courier New" panose="02070309020205020404" pitchFamily="49" charset="0"/>
                        </a:rPr>
                        <a:t>(</a:t>
                      </a:r>
                      <a:r>
                        <a:rPr lang="en-US" sz="2400" dirty="0">
                          <a:effectLst/>
                          <a:latin typeface="Courier New" panose="02070309020205020404" pitchFamily="49" charset="0"/>
                        </a:rPr>
                        <a:t> </a:t>
                      </a:r>
                      <a:r>
                        <a:rPr lang="en-US" sz="2400" dirty="0" err="1">
                          <a:effectLst/>
                          <a:latin typeface="Courier New" panose="02070309020205020404" pitchFamily="49" charset="0"/>
                        </a:rPr>
                        <a:t>unique_ptr</a:t>
                      </a:r>
                      <a:r>
                        <a:rPr lang="en-US" sz="2400" dirty="0">
                          <a:solidFill>
                            <a:srgbClr val="000040"/>
                          </a:solidFill>
                          <a:effectLst/>
                          <a:latin typeface="Courier New" panose="02070309020205020404" pitchFamily="49" charset="0"/>
                        </a:rPr>
                        <a:t>&amp;&amp;</a:t>
                      </a:r>
                      <a:r>
                        <a:rPr lang="en-US" sz="2400" dirty="0">
                          <a:effectLst/>
                          <a:latin typeface="Courier New" panose="02070309020205020404" pitchFamily="49" charset="0"/>
                        </a:rPr>
                        <a:t> u </a:t>
                      </a:r>
                      <a:r>
                        <a:rPr lang="en-US" sz="2400" dirty="0">
                          <a:solidFill>
                            <a:srgbClr val="008000"/>
                          </a:solidFill>
                          <a:effectLst/>
                          <a:latin typeface="Courier New" panose="02070309020205020404" pitchFamily="49" charset="0"/>
                        </a:rPr>
                        <a:t>)</a:t>
                      </a:r>
                      <a:r>
                        <a:rPr lang="en-US" sz="2400" dirty="0">
                          <a:effectLst/>
                          <a:latin typeface="Courier New" panose="02070309020205020404" pitchFamily="49" charset="0"/>
                        </a:rPr>
                        <a:t> </a:t>
                      </a:r>
                      <a:r>
                        <a:rPr lang="en-US" sz="2400" dirty="0">
                          <a:solidFill>
                            <a:srgbClr val="0000DD"/>
                          </a:solidFill>
                          <a:effectLst/>
                          <a:latin typeface="Courier New" panose="02070309020205020404" pitchFamily="49" charset="0"/>
                        </a:rPr>
                        <a:t>noexcept</a:t>
                      </a:r>
                      <a:r>
                        <a:rPr lang="en-US" sz="2400" dirty="0">
                          <a:solidFill>
                            <a:srgbClr val="008080"/>
                          </a:solidFill>
                          <a:effectLst/>
                          <a:latin typeface="Courier New" panose="02070309020205020404" pitchFamily="49" charset="0"/>
                        </a:rPr>
                        <a:t>;</a:t>
                      </a:r>
                      <a:endParaRPr lang="en-US" sz="240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2057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 dirty="0">
                          <a:effectLst/>
                          <a:latin typeface="Courier New" panose="02070309020205020404" pitchFamily="49" charset="0"/>
                        </a:rPr>
                        <a:t>~</a:t>
                      </a:r>
                      <a:r>
                        <a:rPr lang="en-US" sz="2400" dirty="0" err="1">
                          <a:effectLst/>
                          <a:latin typeface="Courier New" panose="02070309020205020404" pitchFamily="49" charset="0"/>
                        </a:rPr>
                        <a:t>unique_ptr</a:t>
                      </a:r>
                      <a:r>
                        <a:rPr lang="en-US" sz="2400" dirty="0">
                          <a:solidFill>
                            <a:srgbClr val="008000"/>
                          </a:solidFill>
                          <a:effectLst/>
                          <a:latin typeface="Courier New" panose="02070309020205020404" pitchFamily="49" charset="0"/>
                        </a:rPr>
                        <a:t>()</a:t>
                      </a:r>
                      <a:r>
                        <a:rPr lang="en-US" sz="2400" dirty="0">
                          <a:solidFill>
                            <a:srgbClr val="008080"/>
                          </a:solidFill>
                          <a:effectLst/>
                          <a:latin typeface="Courier New" panose="02070309020205020404" pitchFamily="49" charset="0"/>
                        </a:rPr>
                        <a:t>;</a:t>
                      </a:r>
                      <a:endParaRPr lang="en-US" sz="240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010002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pt-BR" sz="2400" dirty="0">
                          <a:effectLst/>
                          <a:latin typeface="Courier New" panose="02070309020205020404" pitchFamily="49" charset="0"/>
                        </a:rPr>
                        <a:t>unique_ptr</a:t>
                      </a:r>
                      <a:r>
                        <a:rPr lang="pt-BR" sz="2400" dirty="0">
                          <a:solidFill>
                            <a:srgbClr val="000040"/>
                          </a:solidFill>
                          <a:effectLst/>
                          <a:latin typeface="Courier New" panose="02070309020205020404" pitchFamily="49" charset="0"/>
                        </a:rPr>
                        <a:t>&amp;</a:t>
                      </a:r>
                      <a:r>
                        <a:rPr lang="pt-BR" sz="2400" dirty="0">
                          <a:effectLst/>
                          <a:latin typeface="Courier New" panose="02070309020205020404" pitchFamily="49" charset="0"/>
                        </a:rPr>
                        <a:t> operator</a:t>
                      </a:r>
                      <a:r>
                        <a:rPr lang="pt-BR" sz="2400" dirty="0">
                          <a:solidFill>
                            <a:srgbClr val="000080"/>
                          </a:solidFill>
                          <a:effectLst/>
                          <a:latin typeface="Courier New" panose="02070309020205020404" pitchFamily="49" charset="0"/>
                        </a:rPr>
                        <a:t>=</a:t>
                      </a:r>
                      <a:r>
                        <a:rPr lang="pt-BR" sz="2400" dirty="0">
                          <a:solidFill>
                            <a:srgbClr val="008000"/>
                          </a:solidFill>
                          <a:effectLst/>
                          <a:latin typeface="Courier New" panose="02070309020205020404" pitchFamily="49" charset="0"/>
                        </a:rPr>
                        <a:t>(</a:t>
                      </a:r>
                      <a:r>
                        <a:rPr lang="pt-BR" sz="2400" dirty="0">
                          <a:effectLst/>
                          <a:latin typeface="Courier New" panose="02070309020205020404" pitchFamily="49" charset="0"/>
                        </a:rPr>
                        <a:t> unique_ptr</a:t>
                      </a:r>
                      <a:r>
                        <a:rPr lang="pt-BR" sz="2400" dirty="0">
                          <a:solidFill>
                            <a:srgbClr val="000040"/>
                          </a:solidFill>
                          <a:effectLst/>
                          <a:latin typeface="Courier New" panose="02070309020205020404" pitchFamily="49" charset="0"/>
                        </a:rPr>
                        <a:t>&amp;&amp;</a:t>
                      </a:r>
                      <a:r>
                        <a:rPr lang="pt-BR" sz="2400" dirty="0">
                          <a:effectLst/>
                          <a:latin typeface="Courier New" panose="02070309020205020404" pitchFamily="49" charset="0"/>
                        </a:rPr>
                        <a:t> r </a:t>
                      </a:r>
                      <a:r>
                        <a:rPr lang="pt-BR" sz="2400" dirty="0">
                          <a:solidFill>
                            <a:srgbClr val="008000"/>
                          </a:solidFill>
                          <a:effectLst/>
                          <a:latin typeface="Courier New" panose="02070309020205020404" pitchFamily="49" charset="0"/>
                        </a:rPr>
                        <a:t>)</a:t>
                      </a:r>
                      <a:r>
                        <a:rPr lang="pt-BR" sz="2400" dirty="0">
                          <a:effectLst/>
                          <a:latin typeface="Courier New" panose="02070309020205020404" pitchFamily="49" charset="0"/>
                        </a:rPr>
                        <a:t> </a:t>
                      </a:r>
                      <a:r>
                        <a:rPr lang="pt-BR" sz="2400" dirty="0">
                          <a:solidFill>
                            <a:srgbClr val="0000DD"/>
                          </a:solidFill>
                          <a:effectLst/>
                          <a:latin typeface="Courier New" panose="02070309020205020404" pitchFamily="49" charset="0"/>
                        </a:rPr>
                        <a:t>noexcept</a:t>
                      </a:r>
                      <a:r>
                        <a:rPr lang="pt-BR" sz="2400" dirty="0">
                          <a:solidFill>
                            <a:srgbClr val="008080"/>
                          </a:solidFill>
                          <a:effectLst/>
                          <a:latin typeface="Courier New" panose="02070309020205020404" pitchFamily="49" charset="0"/>
                        </a:rPr>
                        <a:t>;</a:t>
                      </a:r>
                      <a:endParaRPr lang="pt-BR" sz="2400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9119677"/>
                  </a:ext>
                </a:extLst>
              </a:tr>
            </a:tbl>
          </a:graphicData>
        </a:graphic>
      </p:graphicFrame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4434" y="4477829"/>
            <a:ext cx="2305050" cy="3429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4434" y="4784245"/>
            <a:ext cx="5495925" cy="207645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5156144" y="4132468"/>
            <a:ext cx="1879708" cy="46166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rule of three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05434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discuss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dirty="0"/>
              <a:t>rule of zero, rule of three, rule of five, and when to break them</a:t>
            </a:r>
          </a:p>
          <a:p>
            <a:pPr>
              <a:buClr>
                <a:schemeClr val="tx1"/>
              </a:buClr>
            </a:pPr>
            <a:r>
              <a:rPr lang="en-US" dirty="0"/>
              <a:t>copying and moving, and equivalency</a:t>
            </a:r>
          </a:p>
          <a:p>
            <a:pPr>
              <a:buClr>
                <a:schemeClr val="tx1"/>
              </a:buClr>
            </a:pPr>
            <a:r>
              <a:rPr lang="en-US" dirty="0"/>
              <a:t>constructor overloading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002060"/>
                </a:solidFill>
                <a:latin typeface="Consolas" panose="020B0609020204030204" pitchFamily="49" charset="0"/>
              </a:rPr>
              <a:t>explicit</a:t>
            </a:r>
            <a:r>
              <a:rPr lang="en-US" dirty="0"/>
              <a:t> constructors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002060"/>
                </a:solidFill>
                <a:latin typeface="Consolas" panose="020B0609020204030204" pitchFamily="49" charset="0"/>
              </a:rPr>
              <a:t>constexpr</a:t>
            </a:r>
            <a:r>
              <a:rPr lang="en-US" dirty="0"/>
              <a:t> constructors and destructors</a:t>
            </a:r>
          </a:p>
          <a:p>
            <a:pPr>
              <a:buClr>
                <a:schemeClr val="tx1"/>
              </a:buClr>
            </a:pPr>
            <a:endParaRPr lang="en-US" dirty="0"/>
          </a:p>
          <a:p>
            <a:pPr>
              <a:buClr>
                <a:schemeClr val="tx1"/>
              </a:buClr>
            </a:pPr>
            <a:r>
              <a:rPr lang="en-US" dirty="0"/>
              <a:t>destructors are </a:t>
            </a:r>
            <a:r>
              <a:rPr lang="en-US" dirty="0">
                <a:solidFill>
                  <a:srgbClr val="002060"/>
                </a:solidFill>
                <a:latin typeface="Consolas" panose="020B0609020204030204" pitchFamily="49" charset="0"/>
              </a:rPr>
              <a:t>noexcept</a:t>
            </a:r>
            <a:r>
              <a:rPr lang="en-US" dirty="0"/>
              <a:t> by default</a:t>
            </a:r>
          </a:p>
          <a:p>
            <a:pPr>
              <a:buClr>
                <a:schemeClr val="tx1"/>
              </a:buClr>
            </a:pPr>
            <a:r>
              <a:rPr lang="en-US" dirty="0"/>
              <a:t>destructors should be </a:t>
            </a:r>
            <a:r>
              <a:rPr lang="en-US" dirty="0">
                <a:solidFill>
                  <a:srgbClr val="002060"/>
                </a:solidFill>
                <a:latin typeface="Consolas" panose="020B0609020204030204" pitchFamily="49" charset="0"/>
              </a:rPr>
              <a:t>virtual</a:t>
            </a:r>
            <a:r>
              <a:rPr lang="en-US" dirty="0"/>
              <a:t> for polymorphic types</a:t>
            </a:r>
          </a:p>
          <a:p>
            <a:pPr>
              <a:buClr>
                <a:schemeClr val="tx1"/>
              </a:buClr>
            </a:pPr>
            <a:r>
              <a:rPr lang="en-US" dirty="0"/>
              <a:t>C++20: constrained destructors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1785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are there to break them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CopyableNonMovable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CopyableNonMovable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CopyableNonMovable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CopyableNonMovable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CopyableNonMovable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CopyableNonMovable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CopyableNonMovable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CopyableNonMovable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CopyableNonMovable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CopyableNonMovable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CopyableNonMovable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CopyableNonMovable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  </a:t>
            </a:r>
            <a:r>
              <a:rPr lang="en-US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does not work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  </a:t>
            </a:r>
            <a:r>
              <a:rPr lang="en-US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does not 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8322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are there to break them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CopyableNonMovable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items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CopyableNonMovable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item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items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push_back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item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  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en-US" sz="2400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❌MSVC</a:t>
            </a:r>
            <a:r>
              <a:rPr lang="ru-RU" sz="2400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lib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6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✔</a:t>
            </a:r>
            <a:r>
              <a:rPr lang="en-US" sz="2400" dirty="0" err="1">
                <a:solidFill>
                  <a:schemeClr val="accent6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stdlibc</a:t>
            </a:r>
            <a:r>
              <a:rPr lang="en-US" sz="2400" dirty="0">
                <a:solidFill>
                  <a:schemeClr val="accent6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++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❌</a:t>
            </a:r>
            <a:r>
              <a:rPr lang="en-US" sz="2400" dirty="0" err="1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libc</a:t>
            </a:r>
            <a:r>
              <a:rPr lang="en-US" sz="2400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++</a:t>
            </a:r>
          </a:p>
          <a:p>
            <a:pPr marL="0" indent="0">
              <a:buNone/>
            </a:pPr>
            <a:endParaRPr lang="en-US" sz="2400" dirty="0">
              <a:solidFill>
                <a:srgbClr val="1F377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items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push_back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item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));      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en-US" sz="2400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❌ all standard libs</a:t>
            </a:r>
          </a:p>
          <a:p>
            <a:pPr marL="0" indent="0">
              <a:buNone/>
            </a:pP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items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push_back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CopyableNonMovable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 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en-US" sz="2400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❌ all standard libs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21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459997" y="0"/>
            <a:ext cx="273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itempool.com/</a:t>
            </a:r>
            <a:r>
              <a:rPr lang="en-US" dirty="0" err="1">
                <a:hlinkClick r:id="rId2"/>
              </a:rPr>
              <a:t>cpp</a:t>
            </a:r>
            <a:r>
              <a:rPr lang="en-US" dirty="0">
                <a:hlinkClick r:id="rId2"/>
              </a:rPr>
              <a:t>-ape/live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9968994" y="369332"/>
            <a:ext cx="2223006" cy="2223006"/>
            <a:chOff x="9968994" y="369332"/>
            <a:chExt cx="2223006" cy="2223006"/>
          </a:xfrm>
        </p:grpSpPr>
        <p:pic>
          <p:nvPicPr>
            <p:cNvPr id="11272" name="Picture 8" descr="https://keremerkan.net/generator/code.png?do=1&amp;action=site&amp;ecl=H&amp;block=5&amp;margin=1&amp;otype=png&amp;ctype=q&amp;fg=%23000000&amp;bg=%23FFFFFF&amp;hid=155e98d6-79940366&amp;site_url=https%3A//itempool.com/cpp-ape/liv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68994" y="369332"/>
              <a:ext cx="2223006" cy="22230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266" name="Picture 2" descr="Question Mark on Microsoft Windows 10 May 2019 Update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94722" y="995060"/>
              <a:ext cx="971550" cy="971550"/>
            </a:xfrm>
            <a:prstGeom prst="rect">
              <a:avLst/>
            </a:prstGeom>
            <a:noFill/>
            <a:effectLst>
              <a:glow rad="76200">
                <a:schemeClr val="bg1"/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TextBox 10"/>
          <p:cNvSpPr txBox="1"/>
          <p:nvPr/>
        </p:nvSpPr>
        <p:spPr>
          <a:xfrm>
            <a:off x="9968994" y="2592338"/>
            <a:ext cx="222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Item 2</a:t>
            </a:r>
          </a:p>
        </p:txBody>
      </p:sp>
    </p:spTree>
    <p:extLst>
      <p:ext uri="{BB962C8B-B14F-4D97-AF65-F5344CB8AC3E}">
        <p14:creationId xmlns:p14="http://schemas.microsoft.com/office/powerpoint/2010/main" val="25309325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22</a:t>
            </a:fld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6853" y="3350133"/>
            <a:ext cx="6918293" cy="350786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7328" y="0"/>
            <a:ext cx="6900577" cy="3312986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025338" y="1525914"/>
            <a:ext cx="10141322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ctr"/>
            <a:r>
              <a:rPr lang="en-US" sz="2400" b="1" dirty="0"/>
              <a:t>Type requirements</a:t>
            </a:r>
            <a:endParaRPr lang="en-US" sz="2400" dirty="0"/>
          </a:p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sz="2400" dirty="0">
                <a:latin typeface="Consolas" panose="020B0609020204030204" pitchFamily="49" charset="0"/>
              </a:rPr>
              <a:t>T</a:t>
            </a:r>
            <a:r>
              <a:rPr lang="en-US" sz="2400" dirty="0"/>
              <a:t> must meet the requirements of </a:t>
            </a:r>
            <a:r>
              <a:rPr lang="en-US" sz="2400" i="1" dirty="0" err="1">
                <a:hlinkClick r:id="rId4"/>
              </a:rPr>
              <a:t>CopyInsertable</a:t>
            </a:r>
            <a:r>
              <a:rPr lang="en-US" sz="2400" dirty="0"/>
              <a:t> in order to use overload (1).</a:t>
            </a:r>
          </a:p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 must meet the requirements of </a:t>
            </a:r>
            <a:r>
              <a:rPr lang="en-US" sz="2400" i="1" dirty="0">
                <a:solidFill>
                  <a:schemeClr val="bg1">
                    <a:lumMod val="50000"/>
                  </a:schemeClr>
                </a:solidFill>
                <a:hlinkClick r:id="rId5"/>
              </a:rPr>
              <a:t>MoveInsertable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 in order to use overload (2).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06955" y="4591488"/>
            <a:ext cx="10141322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b="1" dirty="0"/>
              <a:t>Requirements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rgbClr val="000000"/>
                </a:solidFill>
              </a:rPr>
              <a:t>The type </a:t>
            </a:r>
            <a:r>
              <a:rPr lang="en-US" alt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en-US" altLang="en-US" sz="2400" dirty="0">
                <a:solidFill>
                  <a:srgbClr val="000000"/>
                </a:solidFill>
              </a:rPr>
              <a:t> is </a:t>
            </a:r>
            <a:r>
              <a:rPr lang="en-US" altLang="en-US" sz="2400" b="1" i="1" dirty="0" err="1">
                <a:solidFill>
                  <a:srgbClr val="000000"/>
                </a:solidFill>
              </a:rPr>
              <a:t>CopyInsertable</a:t>
            </a:r>
            <a:r>
              <a:rPr lang="en-US" altLang="en-US" sz="2400" dirty="0">
                <a:solidFill>
                  <a:srgbClr val="000000"/>
                </a:solidFill>
              </a:rPr>
              <a:t> into the container </a:t>
            </a:r>
            <a:r>
              <a:rPr lang="en-US" alt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X</a:t>
            </a:r>
            <a:r>
              <a:rPr lang="en-US" altLang="en-US" sz="2400" dirty="0">
                <a:solidFill>
                  <a:srgbClr val="000000"/>
                </a:solidFill>
              </a:rPr>
              <a:t> whose </a:t>
            </a:r>
            <a:r>
              <a:rPr lang="en-US" alt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value_type</a:t>
            </a:r>
            <a:r>
              <a:rPr lang="en-US" altLang="en-US" sz="2400" dirty="0">
                <a:solidFill>
                  <a:srgbClr val="000000"/>
                </a:solidFill>
              </a:rPr>
              <a:t> is identical to </a:t>
            </a:r>
            <a:r>
              <a:rPr lang="en-US" alt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en-US" altLang="en-US" sz="2400" dirty="0">
                <a:solidFill>
                  <a:srgbClr val="000000"/>
                </a:solidFill>
              </a:rPr>
              <a:t> if </a:t>
            </a:r>
            <a:r>
              <a:rPr lang="en-US" alt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en-US" altLang="en-US" sz="2400" dirty="0">
                <a:solidFill>
                  <a:srgbClr val="000000"/>
                </a:solidFill>
              </a:rPr>
              <a:t> is </a:t>
            </a:r>
            <a:r>
              <a:rPr lang="en-US" altLang="en-US" sz="2400" i="1" dirty="0"/>
              <a:t>MoveInsertable</a:t>
            </a:r>
            <a:r>
              <a:rPr lang="en-US" altLang="en-US" sz="2400" dirty="0">
                <a:solidFill>
                  <a:srgbClr val="000000"/>
                </a:solidFill>
              </a:rPr>
              <a:t> into </a:t>
            </a:r>
            <a:r>
              <a:rPr lang="en-US" alt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X</a:t>
            </a:r>
            <a:r>
              <a:rPr lang="en-US" altLang="en-US" dirty="0"/>
              <a:t>…</a:t>
            </a:r>
            <a:endParaRPr lang="en-US" alt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9149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Copying and moving, and equivalency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0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Ctor</a:t>
            </a:r>
            <a:r>
              <a:rPr lang="en-US" sz="20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0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Dtor</a:t>
            </a:r>
            <a:r>
              <a:rPr lang="en-US" sz="20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0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Copy;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0673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Copying and moving, and equivalency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0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Ctor</a:t>
            </a:r>
            <a:r>
              <a:rPr lang="en-US" sz="20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0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Dtor</a:t>
            </a:r>
            <a:r>
              <a:rPr lang="en-US" sz="20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0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Copy;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24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285140" y="4109580"/>
            <a:ext cx="5068660" cy="224676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getGadgetCopy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000" dirty="0"/>
          </a:p>
          <a:p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main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g2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getGadgetCopy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9459997" y="0"/>
            <a:ext cx="273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itempool.com/</a:t>
            </a:r>
            <a:r>
              <a:rPr lang="en-US" dirty="0" err="1">
                <a:hlinkClick r:id="rId2"/>
              </a:rPr>
              <a:t>cpp</a:t>
            </a:r>
            <a:r>
              <a:rPr lang="en-US" dirty="0">
                <a:hlinkClick r:id="rId2"/>
              </a:rPr>
              <a:t>-ape/live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9968994" y="369332"/>
            <a:ext cx="2223006" cy="2223006"/>
            <a:chOff x="9968994" y="369332"/>
            <a:chExt cx="2223006" cy="2223006"/>
          </a:xfrm>
        </p:grpSpPr>
        <p:pic>
          <p:nvPicPr>
            <p:cNvPr id="8" name="Picture 8" descr="https://keremerkan.net/generator/code.png?do=1&amp;action=site&amp;ecl=H&amp;block=5&amp;margin=1&amp;otype=png&amp;ctype=q&amp;fg=%23000000&amp;bg=%23FFFFFF&amp;hid=155e98d6-79940366&amp;site_url=https%3A//itempool.com/cpp-ape/liv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68994" y="369332"/>
              <a:ext cx="2223006" cy="22230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 descr="Question Mark on Microsoft Windows 10 May 2019 Update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94722" y="995060"/>
              <a:ext cx="971550" cy="971550"/>
            </a:xfrm>
            <a:prstGeom prst="rect">
              <a:avLst/>
            </a:prstGeom>
            <a:noFill/>
            <a:effectLst>
              <a:glow rad="76200">
                <a:schemeClr val="bg1"/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" name="TextBox 9"/>
          <p:cNvSpPr txBox="1"/>
          <p:nvPr/>
        </p:nvSpPr>
        <p:spPr>
          <a:xfrm>
            <a:off x="838200" y="4109580"/>
            <a:ext cx="4361953" cy="224676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main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g1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getGadget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9968994" y="2592338"/>
            <a:ext cx="222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Item 3</a:t>
            </a:r>
          </a:p>
        </p:txBody>
      </p:sp>
    </p:spTree>
    <p:extLst>
      <p:ext uri="{BB962C8B-B14F-4D97-AF65-F5344CB8AC3E}">
        <p14:creationId xmlns:p14="http://schemas.microsoft.com/office/powerpoint/2010/main" val="406183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Copying and moving, and equivalency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11 Classes </a:t>
            </a:r>
            <a:r>
              <a:rPr lang="en-US" sz="2400" b="1" dirty="0">
                <a:hlinkClick r:id="rId2"/>
              </a:rPr>
              <a:t>[class]</a:t>
            </a:r>
            <a:endParaRPr lang="en-US" sz="2400" b="1" dirty="0"/>
          </a:p>
          <a:p>
            <a:pPr marL="0" indent="0">
              <a:buNone/>
            </a:pPr>
            <a:r>
              <a:rPr lang="en-US" sz="2400" b="1" dirty="0"/>
              <a:t>11.10 Initialization </a:t>
            </a:r>
            <a:r>
              <a:rPr lang="en-US" sz="2400" b="1" dirty="0">
                <a:hlinkClick r:id="rId3"/>
              </a:rPr>
              <a:t>[</a:t>
            </a:r>
            <a:r>
              <a:rPr lang="en-US" sz="2400" b="1" dirty="0" err="1">
                <a:hlinkClick r:id="rId3"/>
              </a:rPr>
              <a:t>class.init</a:t>
            </a:r>
            <a:r>
              <a:rPr lang="en-US" sz="2400" b="1" dirty="0">
                <a:hlinkClick r:id="rId3"/>
              </a:rPr>
              <a:t>]</a:t>
            </a:r>
            <a:endParaRPr lang="en-US" sz="2400" b="1" dirty="0"/>
          </a:p>
          <a:p>
            <a:pPr marL="0" indent="0">
              <a:buNone/>
            </a:pPr>
            <a:r>
              <a:rPr lang="en-US" sz="2400" b="1" dirty="0"/>
              <a:t>11.10.6 Copy/move elision [</a:t>
            </a:r>
            <a:r>
              <a:rPr lang="en-US" sz="2400" b="1" dirty="0" err="1"/>
              <a:t>class.copy.elision</a:t>
            </a:r>
            <a:r>
              <a:rPr lang="en-US" sz="2400" b="1" dirty="0"/>
              <a:t>]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hlinkClick r:id="rId4"/>
              </a:rPr>
              <a:t>1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 When certain criteria are met, an implementation is allowed to omit the copy/move construction of a class object, </a:t>
            </a:r>
            <a:r>
              <a:rPr lang="en-US" sz="2400" dirty="0"/>
              <a:t>even if the constructor selected for the copy/move operation and/or the destructor for the object have side effects.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 In such cases, the implementation treats the source and target of the omitted copy/move operation as simply two different ways of referring to the same object.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 If the first parameter of the selected constructor is an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</a:rPr>
              <a:t>rvalue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 reference to the object's type, the destruction of that object occurs when the target would have been destroyed; otherwise, the destruction occurs at the later of the times when the two objects would have been destroyed without the optimization.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25</a:t>
            </a:fld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6083559" y="3331029"/>
            <a:ext cx="4926563" cy="111967"/>
          </a:xfrm>
          <a:custGeom>
            <a:avLst/>
            <a:gdLst>
              <a:gd name="connsiteX0" fmla="*/ 0 w 4926563"/>
              <a:gd name="connsiteY0" fmla="*/ 37322 h 111967"/>
              <a:gd name="connsiteX1" fmla="*/ 289249 w 4926563"/>
              <a:gd name="connsiteY1" fmla="*/ 46653 h 111967"/>
              <a:gd name="connsiteX2" fmla="*/ 326572 w 4926563"/>
              <a:gd name="connsiteY2" fmla="*/ 55983 h 111967"/>
              <a:gd name="connsiteX3" fmla="*/ 382555 w 4926563"/>
              <a:gd name="connsiteY3" fmla="*/ 65314 h 111967"/>
              <a:gd name="connsiteX4" fmla="*/ 709127 w 4926563"/>
              <a:gd name="connsiteY4" fmla="*/ 55983 h 111967"/>
              <a:gd name="connsiteX5" fmla="*/ 802433 w 4926563"/>
              <a:gd name="connsiteY5" fmla="*/ 65314 h 111967"/>
              <a:gd name="connsiteX6" fmla="*/ 1408923 w 4926563"/>
              <a:gd name="connsiteY6" fmla="*/ 83975 h 111967"/>
              <a:gd name="connsiteX7" fmla="*/ 1623527 w 4926563"/>
              <a:gd name="connsiteY7" fmla="*/ 74644 h 111967"/>
              <a:gd name="connsiteX8" fmla="*/ 1688841 w 4926563"/>
              <a:gd name="connsiteY8" fmla="*/ 65314 h 111967"/>
              <a:gd name="connsiteX9" fmla="*/ 1912776 w 4926563"/>
              <a:gd name="connsiteY9" fmla="*/ 74644 h 111967"/>
              <a:gd name="connsiteX10" fmla="*/ 2174033 w 4926563"/>
              <a:gd name="connsiteY10" fmla="*/ 93306 h 111967"/>
              <a:gd name="connsiteX11" fmla="*/ 2407298 w 4926563"/>
              <a:gd name="connsiteY11" fmla="*/ 102636 h 111967"/>
              <a:gd name="connsiteX12" fmla="*/ 2575249 w 4926563"/>
              <a:gd name="connsiteY12" fmla="*/ 111967 h 111967"/>
              <a:gd name="connsiteX13" fmla="*/ 2845837 w 4926563"/>
              <a:gd name="connsiteY13" fmla="*/ 102636 h 111967"/>
              <a:gd name="connsiteX14" fmla="*/ 2939143 w 4926563"/>
              <a:gd name="connsiteY14" fmla="*/ 93306 h 111967"/>
              <a:gd name="connsiteX15" fmla="*/ 2995127 w 4926563"/>
              <a:gd name="connsiteY15" fmla="*/ 74644 h 111967"/>
              <a:gd name="connsiteX16" fmla="*/ 3433665 w 4926563"/>
              <a:gd name="connsiteY16" fmla="*/ 55983 h 111967"/>
              <a:gd name="connsiteX17" fmla="*/ 3694923 w 4926563"/>
              <a:gd name="connsiteY17" fmla="*/ 37322 h 111967"/>
              <a:gd name="connsiteX18" fmla="*/ 3769568 w 4926563"/>
              <a:gd name="connsiteY18" fmla="*/ 27991 h 111967"/>
              <a:gd name="connsiteX19" fmla="*/ 4264090 w 4926563"/>
              <a:gd name="connsiteY19" fmla="*/ 18661 h 111967"/>
              <a:gd name="connsiteX20" fmla="*/ 4422710 w 4926563"/>
              <a:gd name="connsiteY20" fmla="*/ 9330 h 111967"/>
              <a:gd name="connsiteX21" fmla="*/ 4469363 w 4926563"/>
              <a:gd name="connsiteY21" fmla="*/ 0 h 111967"/>
              <a:gd name="connsiteX22" fmla="*/ 4534678 w 4926563"/>
              <a:gd name="connsiteY22" fmla="*/ 9330 h 111967"/>
              <a:gd name="connsiteX23" fmla="*/ 4572000 w 4926563"/>
              <a:gd name="connsiteY23" fmla="*/ 18661 h 111967"/>
              <a:gd name="connsiteX24" fmla="*/ 4926563 w 4926563"/>
              <a:gd name="connsiteY24" fmla="*/ 18661 h 111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926563" h="111967">
                <a:moveTo>
                  <a:pt x="0" y="37322"/>
                </a:moveTo>
                <a:cubicBezTo>
                  <a:pt x="96416" y="40432"/>
                  <a:pt x="192940" y="41150"/>
                  <a:pt x="289249" y="46653"/>
                </a:cubicBezTo>
                <a:cubicBezTo>
                  <a:pt x="302052" y="47385"/>
                  <a:pt x="313997" y="53468"/>
                  <a:pt x="326572" y="55983"/>
                </a:cubicBezTo>
                <a:cubicBezTo>
                  <a:pt x="345123" y="59693"/>
                  <a:pt x="363894" y="62204"/>
                  <a:pt x="382555" y="65314"/>
                </a:cubicBezTo>
                <a:cubicBezTo>
                  <a:pt x="491412" y="62204"/>
                  <a:pt x="600225" y="55983"/>
                  <a:pt x="709127" y="55983"/>
                </a:cubicBezTo>
                <a:cubicBezTo>
                  <a:pt x="740384" y="55983"/>
                  <a:pt x="771224" y="63580"/>
                  <a:pt x="802433" y="65314"/>
                </a:cubicBezTo>
                <a:cubicBezTo>
                  <a:pt x="958331" y="73975"/>
                  <a:pt x="1275921" y="80565"/>
                  <a:pt x="1408923" y="83975"/>
                </a:cubicBezTo>
                <a:cubicBezTo>
                  <a:pt x="1480458" y="80865"/>
                  <a:pt x="1552083" y="79407"/>
                  <a:pt x="1623527" y="74644"/>
                </a:cubicBezTo>
                <a:cubicBezTo>
                  <a:pt x="1645471" y="73181"/>
                  <a:pt x="1666849" y="65314"/>
                  <a:pt x="1688841" y="65314"/>
                </a:cubicBezTo>
                <a:cubicBezTo>
                  <a:pt x="1763551" y="65314"/>
                  <a:pt x="1838131" y="71534"/>
                  <a:pt x="1912776" y="74644"/>
                </a:cubicBezTo>
                <a:cubicBezTo>
                  <a:pt x="2035770" y="85826"/>
                  <a:pt x="2031056" y="86498"/>
                  <a:pt x="2174033" y="93306"/>
                </a:cubicBezTo>
                <a:lnTo>
                  <a:pt x="2407298" y="102636"/>
                </a:lnTo>
                <a:lnTo>
                  <a:pt x="2575249" y="111967"/>
                </a:lnTo>
                <a:lnTo>
                  <a:pt x="2845837" y="102636"/>
                </a:lnTo>
                <a:cubicBezTo>
                  <a:pt x="2877053" y="101035"/>
                  <a:pt x="2908421" y="99066"/>
                  <a:pt x="2939143" y="93306"/>
                </a:cubicBezTo>
                <a:cubicBezTo>
                  <a:pt x="2958477" y="89681"/>
                  <a:pt x="2975474" y="75480"/>
                  <a:pt x="2995127" y="74644"/>
                </a:cubicBezTo>
                <a:lnTo>
                  <a:pt x="3433665" y="55983"/>
                </a:lnTo>
                <a:cubicBezTo>
                  <a:pt x="3832157" y="19759"/>
                  <a:pt x="3127191" y="82742"/>
                  <a:pt x="3694923" y="37322"/>
                </a:cubicBezTo>
                <a:cubicBezTo>
                  <a:pt x="3719918" y="35322"/>
                  <a:pt x="3744506" y="28813"/>
                  <a:pt x="3769568" y="27991"/>
                </a:cubicBezTo>
                <a:cubicBezTo>
                  <a:pt x="3934349" y="22588"/>
                  <a:pt x="4099249" y="21771"/>
                  <a:pt x="4264090" y="18661"/>
                </a:cubicBezTo>
                <a:cubicBezTo>
                  <a:pt x="4316963" y="15551"/>
                  <a:pt x="4369963" y="14125"/>
                  <a:pt x="4422710" y="9330"/>
                </a:cubicBezTo>
                <a:cubicBezTo>
                  <a:pt x="4438504" y="7894"/>
                  <a:pt x="4453504" y="0"/>
                  <a:pt x="4469363" y="0"/>
                </a:cubicBezTo>
                <a:cubicBezTo>
                  <a:pt x="4491356" y="0"/>
                  <a:pt x="4513040" y="5396"/>
                  <a:pt x="4534678" y="9330"/>
                </a:cubicBezTo>
                <a:cubicBezTo>
                  <a:pt x="4547295" y="11624"/>
                  <a:pt x="4559180" y="18356"/>
                  <a:pt x="4572000" y="18661"/>
                </a:cubicBezTo>
                <a:cubicBezTo>
                  <a:pt x="4690154" y="21474"/>
                  <a:pt x="4808375" y="18661"/>
                  <a:pt x="4926563" y="18661"/>
                </a:cubicBezTo>
              </a:path>
            </a:pathLst>
          </a:custGeom>
          <a:noFill/>
          <a:ln w="381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914400" y="3731464"/>
            <a:ext cx="9573208" cy="58178"/>
          </a:xfrm>
          <a:custGeom>
            <a:avLst/>
            <a:gdLst>
              <a:gd name="connsiteX0" fmla="*/ 0 w 9573208"/>
              <a:gd name="connsiteY0" fmla="*/ 781 h 58178"/>
              <a:gd name="connsiteX1" fmla="*/ 74645 w 9573208"/>
              <a:gd name="connsiteY1" fmla="*/ 19442 h 58178"/>
              <a:gd name="connsiteX2" fmla="*/ 149290 w 9573208"/>
              <a:gd name="connsiteY2" fmla="*/ 38103 h 58178"/>
              <a:gd name="connsiteX3" fmla="*/ 671804 w 9573208"/>
              <a:gd name="connsiteY3" fmla="*/ 19442 h 58178"/>
              <a:gd name="connsiteX4" fmla="*/ 1138335 w 9573208"/>
              <a:gd name="connsiteY4" fmla="*/ 28773 h 58178"/>
              <a:gd name="connsiteX5" fmla="*/ 1670180 w 9573208"/>
              <a:gd name="connsiteY5" fmla="*/ 38103 h 58178"/>
              <a:gd name="connsiteX6" fmla="*/ 1968759 w 9573208"/>
              <a:gd name="connsiteY6" fmla="*/ 38103 h 58178"/>
              <a:gd name="connsiteX7" fmla="*/ 2258008 w 9573208"/>
              <a:gd name="connsiteY7" fmla="*/ 28773 h 58178"/>
              <a:gd name="connsiteX8" fmla="*/ 2444620 w 9573208"/>
              <a:gd name="connsiteY8" fmla="*/ 10112 h 58178"/>
              <a:gd name="connsiteX9" fmla="*/ 2743200 w 9573208"/>
              <a:gd name="connsiteY9" fmla="*/ 19442 h 58178"/>
              <a:gd name="connsiteX10" fmla="*/ 2948473 w 9573208"/>
              <a:gd name="connsiteY10" fmla="*/ 38103 h 58178"/>
              <a:gd name="connsiteX11" fmla="*/ 3228392 w 9573208"/>
              <a:gd name="connsiteY11" fmla="*/ 28773 h 58178"/>
              <a:gd name="connsiteX12" fmla="*/ 3517641 w 9573208"/>
              <a:gd name="connsiteY12" fmla="*/ 28773 h 58178"/>
              <a:gd name="connsiteX13" fmla="*/ 3844212 w 9573208"/>
              <a:gd name="connsiteY13" fmla="*/ 19442 h 58178"/>
              <a:gd name="connsiteX14" fmla="*/ 4329404 w 9573208"/>
              <a:gd name="connsiteY14" fmla="*/ 19442 h 58178"/>
              <a:gd name="connsiteX15" fmla="*/ 5029200 w 9573208"/>
              <a:gd name="connsiteY15" fmla="*/ 28773 h 58178"/>
              <a:gd name="connsiteX16" fmla="*/ 5430416 w 9573208"/>
              <a:gd name="connsiteY16" fmla="*/ 19442 h 58178"/>
              <a:gd name="connsiteX17" fmla="*/ 5682343 w 9573208"/>
              <a:gd name="connsiteY17" fmla="*/ 38103 h 58178"/>
              <a:gd name="connsiteX18" fmla="*/ 5924939 w 9573208"/>
              <a:gd name="connsiteY18" fmla="*/ 28773 h 58178"/>
              <a:gd name="connsiteX19" fmla="*/ 6102220 w 9573208"/>
              <a:gd name="connsiteY19" fmla="*/ 19442 h 58178"/>
              <a:gd name="connsiteX20" fmla="*/ 6279502 w 9573208"/>
              <a:gd name="connsiteY20" fmla="*/ 28773 h 58178"/>
              <a:gd name="connsiteX21" fmla="*/ 7081935 w 9573208"/>
              <a:gd name="connsiteY21" fmla="*/ 47434 h 58178"/>
              <a:gd name="connsiteX22" fmla="*/ 7389845 w 9573208"/>
              <a:gd name="connsiteY22" fmla="*/ 47434 h 58178"/>
              <a:gd name="connsiteX23" fmla="*/ 7725747 w 9573208"/>
              <a:gd name="connsiteY23" fmla="*/ 56765 h 58178"/>
              <a:gd name="connsiteX24" fmla="*/ 8322906 w 9573208"/>
              <a:gd name="connsiteY24" fmla="*/ 47434 h 58178"/>
              <a:gd name="connsiteX25" fmla="*/ 8621486 w 9573208"/>
              <a:gd name="connsiteY25" fmla="*/ 38103 h 58178"/>
              <a:gd name="connsiteX26" fmla="*/ 9274629 w 9573208"/>
              <a:gd name="connsiteY26" fmla="*/ 19442 h 58178"/>
              <a:gd name="connsiteX27" fmla="*/ 9311951 w 9573208"/>
              <a:gd name="connsiteY27" fmla="*/ 10112 h 58178"/>
              <a:gd name="connsiteX28" fmla="*/ 9573208 w 9573208"/>
              <a:gd name="connsiteY28" fmla="*/ 781 h 58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9573208" h="58178">
                <a:moveTo>
                  <a:pt x="0" y="781"/>
                </a:moveTo>
                <a:cubicBezTo>
                  <a:pt x="114127" y="23607"/>
                  <a:pt x="-4256" y="-2076"/>
                  <a:pt x="74645" y="19442"/>
                </a:cubicBezTo>
                <a:cubicBezTo>
                  <a:pt x="99389" y="26190"/>
                  <a:pt x="149290" y="38103"/>
                  <a:pt x="149290" y="38103"/>
                </a:cubicBezTo>
                <a:cubicBezTo>
                  <a:pt x="312797" y="30317"/>
                  <a:pt x="515057" y="19442"/>
                  <a:pt x="671804" y="19442"/>
                </a:cubicBezTo>
                <a:cubicBezTo>
                  <a:pt x="827345" y="19442"/>
                  <a:pt x="982821" y="25866"/>
                  <a:pt x="1138335" y="28773"/>
                </a:cubicBezTo>
                <a:lnTo>
                  <a:pt x="1670180" y="38103"/>
                </a:lnTo>
                <a:cubicBezTo>
                  <a:pt x="1837691" y="54855"/>
                  <a:pt x="1719004" y="47528"/>
                  <a:pt x="1968759" y="38103"/>
                </a:cubicBezTo>
                <a:lnTo>
                  <a:pt x="2258008" y="28773"/>
                </a:lnTo>
                <a:cubicBezTo>
                  <a:pt x="2288474" y="25388"/>
                  <a:pt x="2420849" y="10112"/>
                  <a:pt x="2444620" y="10112"/>
                </a:cubicBezTo>
                <a:cubicBezTo>
                  <a:pt x="2544195" y="10112"/>
                  <a:pt x="2643673" y="16332"/>
                  <a:pt x="2743200" y="19442"/>
                </a:cubicBezTo>
                <a:cubicBezTo>
                  <a:pt x="2774245" y="22547"/>
                  <a:pt x="2924608" y="38103"/>
                  <a:pt x="2948473" y="38103"/>
                </a:cubicBezTo>
                <a:cubicBezTo>
                  <a:pt x="3041831" y="38103"/>
                  <a:pt x="3135086" y="31883"/>
                  <a:pt x="3228392" y="28773"/>
                </a:cubicBezTo>
                <a:cubicBezTo>
                  <a:pt x="3364138" y="1623"/>
                  <a:pt x="3209497" y="28773"/>
                  <a:pt x="3517641" y="28773"/>
                </a:cubicBezTo>
                <a:cubicBezTo>
                  <a:pt x="3626542" y="28773"/>
                  <a:pt x="3735355" y="22552"/>
                  <a:pt x="3844212" y="19442"/>
                </a:cubicBezTo>
                <a:cubicBezTo>
                  <a:pt x="4126105" y="1825"/>
                  <a:pt x="3896909" y="11649"/>
                  <a:pt x="4329404" y="19442"/>
                </a:cubicBezTo>
                <a:lnTo>
                  <a:pt x="5029200" y="28773"/>
                </a:lnTo>
                <a:cubicBezTo>
                  <a:pt x="5162939" y="25663"/>
                  <a:pt x="5296641" y="19442"/>
                  <a:pt x="5430416" y="19442"/>
                </a:cubicBezTo>
                <a:cubicBezTo>
                  <a:pt x="5487770" y="19442"/>
                  <a:pt x="5617016" y="32165"/>
                  <a:pt x="5682343" y="38103"/>
                </a:cubicBezTo>
                <a:lnTo>
                  <a:pt x="5924939" y="28773"/>
                </a:lnTo>
                <a:cubicBezTo>
                  <a:pt x="5984056" y="26146"/>
                  <a:pt x="6043045" y="19442"/>
                  <a:pt x="6102220" y="19442"/>
                </a:cubicBezTo>
                <a:cubicBezTo>
                  <a:pt x="6161396" y="19442"/>
                  <a:pt x="6220350" y="27083"/>
                  <a:pt x="6279502" y="28773"/>
                </a:cubicBezTo>
                <a:lnTo>
                  <a:pt x="7081935" y="47434"/>
                </a:lnTo>
                <a:cubicBezTo>
                  <a:pt x="7468723" y="71609"/>
                  <a:pt x="6985315" y="47434"/>
                  <a:pt x="7389845" y="47434"/>
                </a:cubicBezTo>
                <a:cubicBezTo>
                  <a:pt x="7501856" y="47434"/>
                  <a:pt x="7613780" y="53655"/>
                  <a:pt x="7725747" y="56765"/>
                </a:cubicBezTo>
                <a:cubicBezTo>
                  <a:pt x="8229665" y="36196"/>
                  <a:pt x="8030758" y="27957"/>
                  <a:pt x="8322906" y="47434"/>
                </a:cubicBezTo>
                <a:lnTo>
                  <a:pt x="8621486" y="38103"/>
                </a:lnTo>
                <a:cubicBezTo>
                  <a:pt x="9240950" y="22994"/>
                  <a:pt x="8896365" y="38356"/>
                  <a:pt x="9274629" y="19442"/>
                </a:cubicBezTo>
                <a:cubicBezTo>
                  <a:pt x="9287070" y="16332"/>
                  <a:pt x="9299240" y="11807"/>
                  <a:pt x="9311951" y="10112"/>
                </a:cubicBezTo>
                <a:cubicBezTo>
                  <a:pt x="9417838" y="-4006"/>
                  <a:pt x="9456276" y="781"/>
                  <a:pt x="9573208" y="781"/>
                </a:cubicBezTo>
              </a:path>
            </a:pathLst>
          </a:custGeom>
          <a:noFill/>
          <a:ln w="381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0091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Copying and moving, and equivalency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11 Classes </a:t>
            </a:r>
            <a:r>
              <a:rPr lang="en-US" sz="2400" b="1" dirty="0">
                <a:hlinkClick r:id="rId2"/>
              </a:rPr>
              <a:t>[class]</a:t>
            </a:r>
            <a:endParaRPr lang="en-US" sz="2400" b="1" dirty="0"/>
          </a:p>
          <a:p>
            <a:pPr marL="0" indent="0">
              <a:buNone/>
            </a:pPr>
            <a:r>
              <a:rPr lang="en-US" sz="2400" b="1" dirty="0"/>
              <a:t>11.10 Initialization </a:t>
            </a:r>
            <a:r>
              <a:rPr lang="en-US" sz="2400" b="1" dirty="0">
                <a:hlinkClick r:id="rId3"/>
              </a:rPr>
              <a:t>[</a:t>
            </a:r>
            <a:r>
              <a:rPr lang="en-US" sz="2400" b="1" dirty="0" err="1">
                <a:hlinkClick r:id="rId3"/>
              </a:rPr>
              <a:t>class.init</a:t>
            </a:r>
            <a:r>
              <a:rPr lang="en-US" sz="2400" b="1" dirty="0">
                <a:hlinkClick r:id="rId3"/>
              </a:rPr>
              <a:t>]</a:t>
            </a:r>
            <a:endParaRPr lang="en-US" sz="2400" b="1" dirty="0"/>
          </a:p>
          <a:p>
            <a:pPr marL="0" indent="0">
              <a:buNone/>
            </a:pPr>
            <a:r>
              <a:rPr lang="en-US" sz="2400" b="1" dirty="0"/>
              <a:t>11.10.6 Copy/move elision [</a:t>
            </a:r>
            <a:r>
              <a:rPr lang="en-US" sz="2400" b="1" dirty="0" err="1"/>
              <a:t>class.copy.elision</a:t>
            </a:r>
            <a:r>
              <a:rPr lang="en-US" sz="2400" b="1" dirty="0"/>
              <a:t>]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hlinkClick r:id="rId4"/>
              </a:rPr>
              <a:t>1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 When certain criteria are met, an implementation is allowed to omit the copy/move construction of a class object, </a:t>
            </a:r>
            <a:r>
              <a:rPr lang="en-US" sz="2400" dirty="0"/>
              <a:t>even if the constructor selected for the copy/move operation and/or the destructor for the object have side effects.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 In such cases, </a:t>
            </a:r>
            <a:r>
              <a:rPr lang="en-US" sz="2400" dirty="0"/>
              <a:t>the implementation treats the source and target of the omitted copy/move operation as simply two different ways of referring to the same object.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 If the first parameter of the selected constructor is an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</a:rPr>
              <a:t>rvalue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 reference to the object's type, the destruction of that object occurs when the target would have been destroyed; otherwise, the destruction occurs at the later of the times when the two objects would have been destroyed without the optimization.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26</a:t>
            </a:fld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2735249" y="4134678"/>
            <a:ext cx="8078525" cy="71622"/>
          </a:xfrm>
          <a:custGeom>
            <a:avLst/>
            <a:gdLst>
              <a:gd name="connsiteX0" fmla="*/ 0 w 8078525"/>
              <a:gd name="connsiteY0" fmla="*/ 47708 h 71622"/>
              <a:gd name="connsiteX1" fmla="*/ 39756 w 8078525"/>
              <a:gd name="connsiteY1" fmla="*/ 55659 h 71622"/>
              <a:gd name="connsiteX2" fmla="*/ 119269 w 8078525"/>
              <a:gd name="connsiteY2" fmla="*/ 63611 h 71622"/>
              <a:gd name="connsiteX3" fmla="*/ 182880 w 8078525"/>
              <a:gd name="connsiteY3" fmla="*/ 71562 h 71622"/>
              <a:gd name="connsiteX4" fmla="*/ 1073426 w 8078525"/>
              <a:gd name="connsiteY4" fmla="*/ 55659 h 71622"/>
              <a:gd name="connsiteX5" fmla="*/ 1296062 w 8078525"/>
              <a:gd name="connsiteY5" fmla="*/ 47708 h 71622"/>
              <a:gd name="connsiteX6" fmla="*/ 1836751 w 8078525"/>
              <a:gd name="connsiteY6" fmla="*/ 55659 h 71622"/>
              <a:gd name="connsiteX7" fmla="*/ 1948069 w 8078525"/>
              <a:gd name="connsiteY7" fmla="*/ 63611 h 71622"/>
              <a:gd name="connsiteX8" fmla="*/ 2218414 w 8078525"/>
              <a:gd name="connsiteY8" fmla="*/ 47708 h 71622"/>
              <a:gd name="connsiteX9" fmla="*/ 2759102 w 8078525"/>
              <a:gd name="connsiteY9" fmla="*/ 47708 h 71622"/>
              <a:gd name="connsiteX10" fmla="*/ 2782956 w 8078525"/>
              <a:gd name="connsiteY10" fmla="*/ 39757 h 71622"/>
              <a:gd name="connsiteX11" fmla="*/ 3029447 w 8078525"/>
              <a:gd name="connsiteY11" fmla="*/ 23854 h 71622"/>
              <a:gd name="connsiteX12" fmla="*/ 3093057 w 8078525"/>
              <a:gd name="connsiteY12" fmla="*/ 15903 h 71622"/>
              <a:gd name="connsiteX13" fmla="*/ 3140765 w 8078525"/>
              <a:gd name="connsiteY13" fmla="*/ 7952 h 71622"/>
              <a:gd name="connsiteX14" fmla="*/ 3299791 w 8078525"/>
              <a:gd name="connsiteY14" fmla="*/ 0 h 71622"/>
              <a:gd name="connsiteX15" fmla="*/ 3522428 w 8078525"/>
              <a:gd name="connsiteY15" fmla="*/ 7952 h 71622"/>
              <a:gd name="connsiteX16" fmla="*/ 3713259 w 8078525"/>
              <a:gd name="connsiteY16" fmla="*/ 23854 h 71622"/>
              <a:gd name="connsiteX17" fmla="*/ 3991554 w 8078525"/>
              <a:gd name="connsiteY17" fmla="*/ 15903 h 71622"/>
              <a:gd name="connsiteX18" fmla="*/ 4158532 w 8078525"/>
              <a:gd name="connsiteY18" fmla="*/ 31805 h 71622"/>
              <a:gd name="connsiteX19" fmla="*/ 4285753 w 8078525"/>
              <a:gd name="connsiteY19" fmla="*/ 39757 h 71622"/>
              <a:gd name="connsiteX20" fmla="*/ 4436828 w 8078525"/>
              <a:gd name="connsiteY20" fmla="*/ 31805 h 71622"/>
              <a:gd name="connsiteX21" fmla="*/ 4707172 w 8078525"/>
              <a:gd name="connsiteY21" fmla="*/ 47708 h 71622"/>
              <a:gd name="connsiteX22" fmla="*/ 5033175 w 8078525"/>
              <a:gd name="connsiteY22" fmla="*/ 55659 h 71622"/>
              <a:gd name="connsiteX23" fmla="*/ 5335325 w 8078525"/>
              <a:gd name="connsiteY23" fmla="*/ 55659 h 71622"/>
              <a:gd name="connsiteX24" fmla="*/ 5868062 w 8078525"/>
              <a:gd name="connsiteY24" fmla="*/ 63611 h 71622"/>
              <a:gd name="connsiteX25" fmla="*/ 6003234 w 8078525"/>
              <a:gd name="connsiteY25" fmla="*/ 71562 h 71622"/>
              <a:gd name="connsiteX26" fmla="*/ 6361043 w 8078525"/>
              <a:gd name="connsiteY26" fmla="*/ 55659 h 71622"/>
              <a:gd name="connsiteX27" fmla="*/ 6782462 w 8078525"/>
              <a:gd name="connsiteY27" fmla="*/ 39757 h 71622"/>
              <a:gd name="connsiteX28" fmla="*/ 7728668 w 8078525"/>
              <a:gd name="connsiteY28" fmla="*/ 47708 h 71622"/>
              <a:gd name="connsiteX29" fmla="*/ 7943353 w 8078525"/>
              <a:gd name="connsiteY29" fmla="*/ 39757 h 71622"/>
              <a:gd name="connsiteX30" fmla="*/ 7983109 w 8078525"/>
              <a:gd name="connsiteY30" fmla="*/ 31805 h 71622"/>
              <a:gd name="connsiteX31" fmla="*/ 8078525 w 8078525"/>
              <a:gd name="connsiteY31" fmla="*/ 31805 h 71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8078525" h="71622">
                <a:moveTo>
                  <a:pt x="0" y="47708"/>
                </a:moveTo>
                <a:cubicBezTo>
                  <a:pt x="13252" y="50358"/>
                  <a:pt x="26360" y="53873"/>
                  <a:pt x="39756" y="55659"/>
                </a:cubicBezTo>
                <a:cubicBezTo>
                  <a:pt x="66159" y="59179"/>
                  <a:pt x="92795" y="60669"/>
                  <a:pt x="119269" y="63611"/>
                </a:cubicBezTo>
                <a:cubicBezTo>
                  <a:pt x="140507" y="65971"/>
                  <a:pt x="161676" y="68912"/>
                  <a:pt x="182880" y="71562"/>
                </a:cubicBezTo>
                <a:cubicBezTo>
                  <a:pt x="572804" y="45568"/>
                  <a:pt x="171207" y="70095"/>
                  <a:pt x="1073426" y="55659"/>
                </a:cubicBezTo>
                <a:cubicBezTo>
                  <a:pt x="1147676" y="54471"/>
                  <a:pt x="1221850" y="50358"/>
                  <a:pt x="1296062" y="47708"/>
                </a:cubicBezTo>
                <a:lnTo>
                  <a:pt x="1836751" y="55659"/>
                </a:lnTo>
                <a:cubicBezTo>
                  <a:pt x="1873940" y="56566"/>
                  <a:pt x="1910868" y="63611"/>
                  <a:pt x="1948069" y="63611"/>
                </a:cubicBezTo>
                <a:cubicBezTo>
                  <a:pt x="2042060" y="63611"/>
                  <a:pt x="2126518" y="55366"/>
                  <a:pt x="2218414" y="47708"/>
                </a:cubicBezTo>
                <a:cubicBezTo>
                  <a:pt x="2468811" y="59631"/>
                  <a:pt x="2421445" y="61214"/>
                  <a:pt x="2759102" y="47708"/>
                </a:cubicBezTo>
                <a:cubicBezTo>
                  <a:pt x="2767477" y="47373"/>
                  <a:pt x="2774632" y="40736"/>
                  <a:pt x="2782956" y="39757"/>
                </a:cubicBezTo>
                <a:cubicBezTo>
                  <a:pt x="2816478" y="35813"/>
                  <a:pt x="3006152" y="25224"/>
                  <a:pt x="3029447" y="23854"/>
                </a:cubicBezTo>
                <a:lnTo>
                  <a:pt x="3093057" y="15903"/>
                </a:lnTo>
                <a:cubicBezTo>
                  <a:pt x="3109017" y="13623"/>
                  <a:pt x="3124690" y="9189"/>
                  <a:pt x="3140765" y="7952"/>
                </a:cubicBezTo>
                <a:cubicBezTo>
                  <a:pt x="3193684" y="3881"/>
                  <a:pt x="3246782" y="2651"/>
                  <a:pt x="3299791" y="0"/>
                </a:cubicBezTo>
                <a:lnTo>
                  <a:pt x="3522428" y="7952"/>
                </a:lnTo>
                <a:cubicBezTo>
                  <a:pt x="3676466" y="14507"/>
                  <a:pt x="3626876" y="6578"/>
                  <a:pt x="3713259" y="23854"/>
                </a:cubicBezTo>
                <a:cubicBezTo>
                  <a:pt x="3806024" y="21204"/>
                  <a:pt x="3898751" y="15903"/>
                  <a:pt x="3991554" y="15903"/>
                </a:cubicBezTo>
                <a:cubicBezTo>
                  <a:pt x="4321475" y="15903"/>
                  <a:pt x="4016928" y="18319"/>
                  <a:pt x="4158532" y="31805"/>
                </a:cubicBezTo>
                <a:cubicBezTo>
                  <a:pt x="4200830" y="35833"/>
                  <a:pt x="4243346" y="37106"/>
                  <a:pt x="4285753" y="39757"/>
                </a:cubicBezTo>
                <a:cubicBezTo>
                  <a:pt x="4336111" y="37106"/>
                  <a:pt x="4386400" y="31805"/>
                  <a:pt x="4436828" y="31805"/>
                </a:cubicBezTo>
                <a:cubicBezTo>
                  <a:pt x="4952478" y="31805"/>
                  <a:pt x="4439546" y="37213"/>
                  <a:pt x="4707172" y="47708"/>
                </a:cubicBezTo>
                <a:cubicBezTo>
                  <a:pt x="4815789" y="51967"/>
                  <a:pt x="4924507" y="53009"/>
                  <a:pt x="5033175" y="55659"/>
                </a:cubicBezTo>
                <a:cubicBezTo>
                  <a:pt x="5261447" y="41393"/>
                  <a:pt x="5059161" y="49453"/>
                  <a:pt x="5335325" y="55659"/>
                </a:cubicBezTo>
                <a:lnTo>
                  <a:pt x="5868062" y="63611"/>
                </a:lnTo>
                <a:cubicBezTo>
                  <a:pt x="5913119" y="66261"/>
                  <a:pt x="5958105" y="72290"/>
                  <a:pt x="6003234" y="71562"/>
                </a:cubicBezTo>
                <a:cubicBezTo>
                  <a:pt x="6122606" y="69636"/>
                  <a:pt x="6361043" y="55659"/>
                  <a:pt x="6361043" y="55659"/>
                </a:cubicBezTo>
                <a:cubicBezTo>
                  <a:pt x="6533964" y="38368"/>
                  <a:pt x="6499633" y="39757"/>
                  <a:pt x="6782462" y="39757"/>
                </a:cubicBezTo>
                <a:lnTo>
                  <a:pt x="7728668" y="47708"/>
                </a:lnTo>
                <a:cubicBezTo>
                  <a:pt x="7800230" y="45058"/>
                  <a:pt x="7871882" y="44224"/>
                  <a:pt x="7943353" y="39757"/>
                </a:cubicBezTo>
                <a:cubicBezTo>
                  <a:pt x="7956841" y="38914"/>
                  <a:pt x="7969618" y="32599"/>
                  <a:pt x="7983109" y="31805"/>
                </a:cubicBezTo>
                <a:cubicBezTo>
                  <a:pt x="8014859" y="29937"/>
                  <a:pt x="8046720" y="31805"/>
                  <a:pt x="8078525" y="31805"/>
                </a:cubicBezTo>
              </a:path>
            </a:pathLst>
          </a:custGeom>
          <a:noFill/>
          <a:ln w="381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898497" y="4484536"/>
            <a:ext cx="10273086" cy="63610"/>
          </a:xfrm>
          <a:custGeom>
            <a:avLst/>
            <a:gdLst>
              <a:gd name="connsiteX0" fmla="*/ 0 w 10273086"/>
              <a:gd name="connsiteY0" fmla="*/ 31805 h 63610"/>
              <a:gd name="connsiteX1" fmla="*/ 286247 w 10273086"/>
              <a:gd name="connsiteY1" fmla="*/ 23854 h 63610"/>
              <a:gd name="connsiteX2" fmla="*/ 349858 w 10273086"/>
              <a:gd name="connsiteY2" fmla="*/ 15902 h 63610"/>
              <a:gd name="connsiteX3" fmla="*/ 461176 w 10273086"/>
              <a:gd name="connsiteY3" fmla="*/ 7951 h 63610"/>
              <a:gd name="connsiteX4" fmla="*/ 532738 w 10273086"/>
              <a:gd name="connsiteY4" fmla="*/ 15902 h 63610"/>
              <a:gd name="connsiteX5" fmla="*/ 636105 w 10273086"/>
              <a:gd name="connsiteY5" fmla="*/ 31805 h 63610"/>
              <a:gd name="connsiteX6" fmla="*/ 826936 w 10273086"/>
              <a:gd name="connsiteY6" fmla="*/ 39756 h 63610"/>
              <a:gd name="connsiteX7" fmla="*/ 1121134 w 10273086"/>
              <a:gd name="connsiteY7" fmla="*/ 31805 h 63610"/>
              <a:gd name="connsiteX8" fmla="*/ 1375576 w 10273086"/>
              <a:gd name="connsiteY8" fmla="*/ 47707 h 63610"/>
              <a:gd name="connsiteX9" fmla="*/ 1534602 w 10273086"/>
              <a:gd name="connsiteY9" fmla="*/ 63610 h 63610"/>
              <a:gd name="connsiteX10" fmla="*/ 1789044 w 10273086"/>
              <a:gd name="connsiteY10" fmla="*/ 55659 h 63610"/>
              <a:gd name="connsiteX11" fmla="*/ 1868557 w 10273086"/>
              <a:gd name="connsiteY11" fmla="*/ 47707 h 63610"/>
              <a:gd name="connsiteX12" fmla="*/ 2313830 w 10273086"/>
              <a:gd name="connsiteY12" fmla="*/ 31805 h 63610"/>
              <a:gd name="connsiteX13" fmla="*/ 2544418 w 10273086"/>
              <a:gd name="connsiteY13" fmla="*/ 39756 h 63610"/>
              <a:gd name="connsiteX14" fmla="*/ 2615980 w 10273086"/>
              <a:gd name="connsiteY14" fmla="*/ 47707 h 63610"/>
              <a:gd name="connsiteX15" fmla="*/ 2663687 w 10273086"/>
              <a:gd name="connsiteY15" fmla="*/ 55659 h 63610"/>
              <a:gd name="connsiteX16" fmla="*/ 2854519 w 10273086"/>
              <a:gd name="connsiteY16" fmla="*/ 63610 h 63610"/>
              <a:gd name="connsiteX17" fmla="*/ 3673503 w 10273086"/>
              <a:gd name="connsiteY17" fmla="*/ 55659 h 63610"/>
              <a:gd name="connsiteX18" fmla="*/ 3816626 w 10273086"/>
              <a:gd name="connsiteY18" fmla="*/ 39756 h 63610"/>
              <a:gd name="connsiteX19" fmla="*/ 3888188 w 10273086"/>
              <a:gd name="connsiteY19" fmla="*/ 31805 h 63610"/>
              <a:gd name="connsiteX20" fmla="*/ 4023360 w 10273086"/>
              <a:gd name="connsiteY20" fmla="*/ 39756 h 63610"/>
              <a:gd name="connsiteX21" fmla="*/ 4619708 w 10273086"/>
              <a:gd name="connsiteY21" fmla="*/ 23854 h 63610"/>
              <a:gd name="connsiteX22" fmla="*/ 4842345 w 10273086"/>
              <a:gd name="connsiteY22" fmla="*/ 31805 h 63610"/>
              <a:gd name="connsiteX23" fmla="*/ 5327374 w 10273086"/>
              <a:gd name="connsiteY23" fmla="*/ 15902 h 63610"/>
              <a:gd name="connsiteX24" fmla="*/ 6138407 w 10273086"/>
              <a:gd name="connsiteY24" fmla="*/ 23854 h 63610"/>
              <a:gd name="connsiteX25" fmla="*/ 6782463 w 10273086"/>
              <a:gd name="connsiteY25" fmla="*/ 31805 h 63610"/>
              <a:gd name="connsiteX26" fmla="*/ 6957392 w 10273086"/>
              <a:gd name="connsiteY26" fmla="*/ 39756 h 63610"/>
              <a:gd name="connsiteX27" fmla="*/ 7005100 w 10273086"/>
              <a:gd name="connsiteY27" fmla="*/ 47707 h 63610"/>
              <a:gd name="connsiteX28" fmla="*/ 7474226 w 10273086"/>
              <a:gd name="connsiteY28" fmla="*/ 31805 h 63610"/>
              <a:gd name="connsiteX29" fmla="*/ 7919500 w 10273086"/>
              <a:gd name="connsiteY29" fmla="*/ 23854 h 63610"/>
              <a:gd name="connsiteX30" fmla="*/ 8245503 w 10273086"/>
              <a:gd name="connsiteY30" fmla="*/ 31805 h 63610"/>
              <a:gd name="connsiteX31" fmla="*/ 8730533 w 10273086"/>
              <a:gd name="connsiteY31" fmla="*/ 23854 h 63610"/>
              <a:gd name="connsiteX32" fmla="*/ 8770289 w 10273086"/>
              <a:gd name="connsiteY32" fmla="*/ 15902 h 63610"/>
              <a:gd name="connsiteX33" fmla="*/ 9382540 w 10273086"/>
              <a:gd name="connsiteY33" fmla="*/ 7951 h 63610"/>
              <a:gd name="connsiteX34" fmla="*/ 9509760 w 10273086"/>
              <a:gd name="connsiteY34" fmla="*/ 0 h 63610"/>
              <a:gd name="connsiteX35" fmla="*/ 9867569 w 10273086"/>
              <a:gd name="connsiteY35" fmla="*/ 15902 h 63610"/>
              <a:gd name="connsiteX36" fmla="*/ 10273086 w 10273086"/>
              <a:gd name="connsiteY36" fmla="*/ 7951 h 63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0273086" h="63610">
                <a:moveTo>
                  <a:pt x="0" y="31805"/>
                </a:moveTo>
                <a:lnTo>
                  <a:pt x="286247" y="23854"/>
                </a:lnTo>
                <a:cubicBezTo>
                  <a:pt x="307594" y="22884"/>
                  <a:pt x="328577" y="17837"/>
                  <a:pt x="349858" y="15902"/>
                </a:cubicBezTo>
                <a:cubicBezTo>
                  <a:pt x="386906" y="12534"/>
                  <a:pt x="424070" y="10601"/>
                  <a:pt x="461176" y="7951"/>
                </a:cubicBezTo>
                <a:cubicBezTo>
                  <a:pt x="485030" y="10601"/>
                  <a:pt x="508978" y="12508"/>
                  <a:pt x="532738" y="15902"/>
                </a:cubicBezTo>
                <a:cubicBezTo>
                  <a:pt x="598746" y="25332"/>
                  <a:pt x="550706" y="26468"/>
                  <a:pt x="636105" y="31805"/>
                </a:cubicBezTo>
                <a:cubicBezTo>
                  <a:pt x="699647" y="35776"/>
                  <a:pt x="763326" y="37106"/>
                  <a:pt x="826936" y="39756"/>
                </a:cubicBezTo>
                <a:cubicBezTo>
                  <a:pt x="925002" y="37106"/>
                  <a:pt x="1023032" y="31805"/>
                  <a:pt x="1121134" y="31805"/>
                </a:cubicBezTo>
                <a:cubicBezTo>
                  <a:pt x="1161194" y="31805"/>
                  <a:pt x="1325757" y="44149"/>
                  <a:pt x="1375576" y="47707"/>
                </a:cubicBezTo>
                <a:cubicBezTo>
                  <a:pt x="1436319" y="57832"/>
                  <a:pt x="1461796" y="63610"/>
                  <a:pt x="1534602" y="63610"/>
                </a:cubicBezTo>
                <a:cubicBezTo>
                  <a:pt x="1619457" y="63610"/>
                  <a:pt x="1704230" y="58309"/>
                  <a:pt x="1789044" y="55659"/>
                </a:cubicBezTo>
                <a:cubicBezTo>
                  <a:pt x="1815548" y="53008"/>
                  <a:pt x="1841937" y="48641"/>
                  <a:pt x="1868557" y="47707"/>
                </a:cubicBezTo>
                <a:lnTo>
                  <a:pt x="2313830" y="31805"/>
                </a:lnTo>
                <a:lnTo>
                  <a:pt x="2544418" y="39756"/>
                </a:lnTo>
                <a:cubicBezTo>
                  <a:pt x="2568386" y="41017"/>
                  <a:pt x="2592190" y="44535"/>
                  <a:pt x="2615980" y="47707"/>
                </a:cubicBezTo>
                <a:cubicBezTo>
                  <a:pt x="2631960" y="49838"/>
                  <a:pt x="2647601" y="54587"/>
                  <a:pt x="2663687" y="55659"/>
                </a:cubicBezTo>
                <a:cubicBezTo>
                  <a:pt x="2727212" y="59894"/>
                  <a:pt x="2790908" y="60960"/>
                  <a:pt x="2854519" y="63610"/>
                </a:cubicBezTo>
                <a:lnTo>
                  <a:pt x="3673503" y="55659"/>
                </a:lnTo>
                <a:cubicBezTo>
                  <a:pt x="3766644" y="54039"/>
                  <a:pt x="3746702" y="49079"/>
                  <a:pt x="3816626" y="39756"/>
                </a:cubicBezTo>
                <a:cubicBezTo>
                  <a:pt x="3840416" y="36584"/>
                  <a:pt x="3864334" y="34455"/>
                  <a:pt x="3888188" y="31805"/>
                </a:cubicBezTo>
                <a:cubicBezTo>
                  <a:pt x="3933245" y="34455"/>
                  <a:pt x="3978225" y="39756"/>
                  <a:pt x="4023360" y="39756"/>
                </a:cubicBezTo>
                <a:cubicBezTo>
                  <a:pt x="4425731" y="39756"/>
                  <a:pt x="4374676" y="41356"/>
                  <a:pt x="4619708" y="23854"/>
                </a:cubicBezTo>
                <a:cubicBezTo>
                  <a:pt x="4693920" y="26504"/>
                  <a:pt x="4768085" y="31805"/>
                  <a:pt x="4842345" y="31805"/>
                </a:cubicBezTo>
                <a:cubicBezTo>
                  <a:pt x="5189768" y="31805"/>
                  <a:pt x="5130026" y="35639"/>
                  <a:pt x="5327374" y="15902"/>
                </a:cubicBezTo>
                <a:cubicBezTo>
                  <a:pt x="5820197" y="39370"/>
                  <a:pt x="5549900" y="33662"/>
                  <a:pt x="6138407" y="23854"/>
                </a:cubicBezTo>
                <a:cubicBezTo>
                  <a:pt x="6387040" y="-7228"/>
                  <a:pt x="6244398" y="7348"/>
                  <a:pt x="6782463" y="31805"/>
                </a:cubicBezTo>
                <a:lnTo>
                  <a:pt x="6957392" y="39756"/>
                </a:lnTo>
                <a:cubicBezTo>
                  <a:pt x="6973295" y="42406"/>
                  <a:pt x="6988978" y="47707"/>
                  <a:pt x="7005100" y="47707"/>
                </a:cubicBezTo>
                <a:cubicBezTo>
                  <a:pt x="7554342" y="47707"/>
                  <a:pt x="7131287" y="40950"/>
                  <a:pt x="7474226" y="31805"/>
                </a:cubicBezTo>
                <a:lnTo>
                  <a:pt x="7919500" y="23854"/>
                </a:lnTo>
                <a:cubicBezTo>
                  <a:pt x="8028168" y="26504"/>
                  <a:pt x="8136803" y="31805"/>
                  <a:pt x="8245503" y="31805"/>
                </a:cubicBezTo>
                <a:cubicBezTo>
                  <a:pt x="8407201" y="31805"/>
                  <a:pt x="8568909" y="28752"/>
                  <a:pt x="8730533" y="23854"/>
                </a:cubicBezTo>
                <a:cubicBezTo>
                  <a:pt x="8744041" y="23445"/>
                  <a:pt x="8756779" y="16232"/>
                  <a:pt x="8770289" y="15902"/>
                </a:cubicBezTo>
                <a:cubicBezTo>
                  <a:pt x="8974329" y="10925"/>
                  <a:pt x="9178456" y="10601"/>
                  <a:pt x="9382540" y="7951"/>
                </a:cubicBezTo>
                <a:cubicBezTo>
                  <a:pt x="9424947" y="5301"/>
                  <a:pt x="9467271" y="0"/>
                  <a:pt x="9509760" y="0"/>
                </a:cubicBezTo>
                <a:cubicBezTo>
                  <a:pt x="9727561" y="0"/>
                  <a:pt x="9720719" y="1218"/>
                  <a:pt x="9867569" y="15902"/>
                </a:cubicBezTo>
                <a:cubicBezTo>
                  <a:pt x="10172345" y="6378"/>
                  <a:pt x="10037156" y="7951"/>
                  <a:pt x="10273086" y="7951"/>
                </a:cubicBezTo>
              </a:path>
            </a:pathLst>
          </a:custGeom>
          <a:noFill/>
          <a:ln w="381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6083559" y="3331029"/>
            <a:ext cx="4926563" cy="111967"/>
          </a:xfrm>
          <a:custGeom>
            <a:avLst/>
            <a:gdLst>
              <a:gd name="connsiteX0" fmla="*/ 0 w 4926563"/>
              <a:gd name="connsiteY0" fmla="*/ 37322 h 111967"/>
              <a:gd name="connsiteX1" fmla="*/ 289249 w 4926563"/>
              <a:gd name="connsiteY1" fmla="*/ 46653 h 111967"/>
              <a:gd name="connsiteX2" fmla="*/ 326572 w 4926563"/>
              <a:gd name="connsiteY2" fmla="*/ 55983 h 111967"/>
              <a:gd name="connsiteX3" fmla="*/ 382555 w 4926563"/>
              <a:gd name="connsiteY3" fmla="*/ 65314 h 111967"/>
              <a:gd name="connsiteX4" fmla="*/ 709127 w 4926563"/>
              <a:gd name="connsiteY4" fmla="*/ 55983 h 111967"/>
              <a:gd name="connsiteX5" fmla="*/ 802433 w 4926563"/>
              <a:gd name="connsiteY5" fmla="*/ 65314 h 111967"/>
              <a:gd name="connsiteX6" fmla="*/ 1408923 w 4926563"/>
              <a:gd name="connsiteY6" fmla="*/ 83975 h 111967"/>
              <a:gd name="connsiteX7" fmla="*/ 1623527 w 4926563"/>
              <a:gd name="connsiteY7" fmla="*/ 74644 h 111967"/>
              <a:gd name="connsiteX8" fmla="*/ 1688841 w 4926563"/>
              <a:gd name="connsiteY8" fmla="*/ 65314 h 111967"/>
              <a:gd name="connsiteX9" fmla="*/ 1912776 w 4926563"/>
              <a:gd name="connsiteY9" fmla="*/ 74644 h 111967"/>
              <a:gd name="connsiteX10" fmla="*/ 2174033 w 4926563"/>
              <a:gd name="connsiteY10" fmla="*/ 93306 h 111967"/>
              <a:gd name="connsiteX11" fmla="*/ 2407298 w 4926563"/>
              <a:gd name="connsiteY11" fmla="*/ 102636 h 111967"/>
              <a:gd name="connsiteX12" fmla="*/ 2575249 w 4926563"/>
              <a:gd name="connsiteY12" fmla="*/ 111967 h 111967"/>
              <a:gd name="connsiteX13" fmla="*/ 2845837 w 4926563"/>
              <a:gd name="connsiteY13" fmla="*/ 102636 h 111967"/>
              <a:gd name="connsiteX14" fmla="*/ 2939143 w 4926563"/>
              <a:gd name="connsiteY14" fmla="*/ 93306 h 111967"/>
              <a:gd name="connsiteX15" fmla="*/ 2995127 w 4926563"/>
              <a:gd name="connsiteY15" fmla="*/ 74644 h 111967"/>
              <a:gd name="connsiteX16" fmla="*/ 3433665 w 4926563"/>
              <a:gd name="connsiteY16" fmla="*/ 55983 h 111967"/>
              <a:gd name="connsiteX17" fmla="*/ 3694923 w 4926563"/>
              <a:gd name="connsiteY17" fmla="*/ 37322 h 111967"/>
              <a:gd name="connsiteX18" fmla="*/ 3769568 w 4926563"/>
              <a:gd name="connsiteY18" fmla="*/ 27991 h 111967"/>
              <a:gd name="connsiteX19" fmla="*/ 4264090 w 4926563"/>
              <a:gd name="connsiteY19" fmla="*/ 18661 h 111967"/>
              <a:gd name="connsiteX20" fmla="*/ 4422710 w 4926563"/>
              <a:gd name="connsiteY20" fmla="*/ 9330 h 111967"/>
              <a:gd name="connsiteX21" fmla="*/ 4469363 w 4926563"/>
              <a:gd name="connsiteY21" fmla="*/ 0 h 111967"/>
              <a:gd name="connsiteX22" fmla="*/ 4534678 w 4926563"/>
              <a:gd name="connsiteY22" fmla="*/ 9330 h 111967"/>
              <a:gd name="connsiteX23" fmla="*/ 4572000 w 4926563"/>
              <a:gd name="connsiteY23" fmla="*/ 18661 h 111967"/>
              <a:gd name="connsiteX24" fmla="*/ 4926563 w 4926563"/>
              <a:gd name="connsiteY24" fmla="*/ 18661 h 111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926563" h="111967">
                <a:moveTo>
                  <a:pt x="0" y="37322"/>
                </a:moveTo>
                <a:cubicBezTo>
                  <a:pt x="96416" y="40432"/>
                  <a:pt x="192940" y="41150"/>
                  <a:pt x="289249" y="46653"/>
                </a:cubicBezTo>
                <a:cubicBezTo>
                  <a:pt x="302052" y="47385"/>
                  <a:pt x="313997" y="53468"/>
                  <a:pt x="326572" y="55983"/>
                </a:cubicBezTo>
                <a:cubicBezTo>
                  <a:pt x="345123" y="59693"/>
                  <a:pt x="363894" y="62204"/>
                  <a:pt x="382555" y="65314"/>
                </a:cubicBezTo>
                <a:cubicBezTo>
                  <a:pt x="491412" y="62204"/>
                  <a:pt x="600225" y="55983"/>
                  <a:pt x="709127" y="55983"/>
                </a:cubicBezTo>
                <a:cubicBezTo>
                  <a:pt x="740384" y="55983"/>
                  <a:pt x="771224" y="63580"/>
                  <a:pt x="802433" y="65314"/>
                </a:cubicBezTo>
                <a:cubicBezTo>
                  <a:pt x="958331" y="73975"/>
                  <a:pt x="1275921" y="80565"/>
                  <a:pt x="1408923" y="83975"/>
                </a:cubicBezTo>
                <a:cubicBezTo>
                  <a:pt x="1480458" y="80865"/>
                  <a:pt x="1552083" y="79407"/>
                  <a:pt x="1623527" y="74644"/>
                </a:cubicBezTo>
                <a:cubicBezTo>
                  <a:pt x="1645471" y="73181"/>
                  <a:pt x="1666849" y="65314"/>
                  <a:pt x="1688841" y="65314"/>
                </a:cubicBezTo>
                <a:cubicBezTo>
                  <a:pt x="1763551" y="65314"/>
                  <a:pt x="1838131" y="71534"/>
                  <a:pt x="1912776" y="74644"/>
                </a:cubicBezTo>
                <a:cubicBezTo>
                  <a:pt x="2035770" y="85826"/>
                  <a:pt x="2031056" y="86498"/>
                  <a:pt x="2174033" y="93306"/>
                </a:cubicBezTo>
                <a:lnTo>
                  <a:pt x="2407298" y="102636"/>
                </a:lnTo>
                <a:lnTo>
                  <a:pt x="2575249" y="111967"/>
                </a:lnTo>
                <a:lnTo>
                  <a:pt x="2845837" y="102636"/>
                </a:lnTo>
                <a:cubicBezTo>
                  <a:pt x="2877053" y="101035"/>
                  <a:pt x="2908421" y="99066"/>
                  <a:pt x="2939143" y="93306"/>
                </a:cubicBezTo>
                <a:cubicBezTo>
                  <a:pt x="2958477" y="89681"/>
                  <a:pt x="2975474" y="75480"/>
                  <a:pt x="2995127" y="74644"/>
                </a:cubicBezTo>
                <a:lnTo>
                  <a:pt x="3433665" y="55983"/>
                </a:lnTo>
                <a:cubicBezTo>
                  <a:pt x="3832157" y="19759"/>
                  <a:pt x="3127191" y="82742"/>
                  <a:pt x="3694923" y="37322"/>
                </a:cubicBezTo>
                <a:cubicBezTo>
                  <a:pt x="3719918" y="35322"/>
                  <a:pt x="3744506" y="28813"/>
                  <a:pt x="3769568" y="27991"/>
                </a:cubicBezTo>
                <a:cubicBezTo>
                  <a:pt x="3934349" y="22588"/>
                  <a:pt x="4099249" y="21771"/>
                  <a:pt x="4264090" y="18661"/>
                </a:cubicBezTo>
                <a:cubicBezTo>
                  <a:pt x="4316963" y="15551"/>
                  <a:pt x="4369963" y="14125"/>
                  <a:pt x="4422710" y="9330"/>
                </a:cubicBezTo>
                <a:cubicBezTo>
                  <a:pt x="4438504" y="7894"/>
                  <a:pt x="4453504" y="0"/>
                  <a:pt x="4469363" y="0"/>
                </a:cubicBezTo>
                <a:cubicBezTo>
                  <a:pt x="4491356" y="0"/>
                  <a:pt x="4513040" y="5396"/>
                  <a:pt x="4534678" y="9330"/>
                </a:cubicBezTo>
                <a:cubicBezTo>
                  <a:pt x="4547295" y="11624"/>
                  <a:pt x="4559180" y="18356"/>
                  <a:pt x="4572000" y="18661"/>
                </a:cubicBezTo>
                <a:cubicBezTo>
                  <a:pt x="4690154" y="21474"/>
                  <a:pt x="4808375" y="18661"/>
                  <a:pt x="4926563" y="18661"/>
                </a:cubicBezTo>
              </a:path>
            </a:pathLst>
          </a:custGeom>
          <a:noFill/>
          <a:ln w="381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914400" y="3731464"/>
            <a:ext cx="9573208" cy="58178"/>
          </a:xfrm>
          <a:custGeom>
            <a:avLst/>
            <a:gdLst>
              <a:gd name="connsiteX0" fmla="*/ 0 w 9573208"/>
              <a:gd name="connsiteY0" fmla="*/ 781 h 58178"/>
              <a:gd name="connsiteX1" fmla="*/ 74645 w 9573208"/>
              <a:gd name="connsiteY1" fmla="*/ 19442 h 58178"/>
              <a:gd name="connsiteX2" fmla="*/ 149290 w 9573208"/>
              <a:gd name="connsiteY2" fmla="*/ 38103 h 58178"/>
              <a:gd name="connsiteX3" fmla="*/ 671804 w 9573208"/>
              <a:gd name="connsiteY3" fmla="*/ 19442 h 58178"/>
              <a:gd name="connsiteX4" fmla="*/ 1138335 w 9573208"/>
              <a:gd name="connsiteY4" fmla="*/ 28773 h 58178"/>
              <a:gd name="connsiteX5" fmla="*/ 1670180 w 9573208"/>
              <a:gd name="connsiteY5" fmla="*/ 38103 h 58178"/>
              <a:gd name="connsiteX6" fmla="*/ 1968759 w 9573208"/>
              <a:gd name="connsiteY6" fmla="*/ 38103 h 58178"/>
              <a:gd name="connsiteX7" fmla="*/ 2258008 w 9573208"/>
              <a:gd name="connsiteY7" fmla="*/ 28773 h 58178"/>
              <a:gd name="connsiteX8" fmla="*/ 2444620 w 9573208"/>
              <a:gd name="connsiteY8" fmla="*/ 10112 h 58178"/>
              <a:gd name="connsiteX9" fmla="*/ 2743200 w 9573208"/>
              <a:gd name="connsiteY9" fmla="*/ 19442 h 58178"/>
              <a:gd name="connsiteX10" fmla="*/ 2948473 w 9573208"/>
              <a:gd name="connsiteY10" fmla="*/ 38103 h 58178"/>
              <a:gd name="connsiteX11" fmla="*/ 3228392 w 9573208"/>
              <a:gd name="connsiteY11" fmla="*/ 28773 h 58178"/>
              <a:gd name="connsiteX12" fmla="*/ 3517641 w 9573208"/>
              <a:gd name="connsiteY12" fmla="*/ 28773 h 58178"/>
              <a:gd name="connsiteX13" fmla="*/ 3844212 w 9573208"/>
              <a:gd name="connsiteY13" fmla="*/ 19442 h 58178"/>
              <a:gd name="connsiteX14" fmla="*/ 4329404 w 9573208"/>
              <a:gd name="connsiteY14" fmla="*/ 19442 h 58178"/>
              <a:gd name="connsiteX15" fmla="*/ 5029200 w 9573208"/>
              <a:gd name="connsiteY15" fmla="*/ 28773 h 58178"/>
              <a:gd name="connsiteX16" fmla="*/ 5430416 w 9573208"/>
              <a:gd name="connsiteY16" fmla="*/ 19442 h 58178"/>
              <a:gd name="connsiteX17" fmla="*/ 5682343 w 9573208"/>
              <a:gd name="connsiteY17" fmla="*/ 38103 h 58178"/>
              <a:gd name="connsiteX18" fmla="*/ 5924939 w 9573208"/>
              <a:gd name="connsiteY18" fmla="*/ 28773 h 58178"/>
              <a:gd name="connsiteX19" fmla="*/ 6102220 w 9573208"/>
              <a:gd name="connsiteY19" fmla="*/ 19442 h 58178"/>
              <a:gd name="connsiteX20" fmla="*/ 6279502 w 9573208"/>
              <a:gd name="connsiteY20" fmla="*/ 28773 h 58178"/>
              <a:gd name="connsiteX21" fmla="*/ 7081935 w 9573208"/>
              <a:gd name="connsiteY21" fmla="*/ 47434 h 58178"/>
              <a:gd name="connsiteX22" fmla="*/ 7389845 w 9573208"/>
              <a:gd name="connsiteY22" fmla="*/ 47434 h 58178"/>
              <a:gd name="connsiteX23" fmla="*/ 7725747 w 9573208"/>
              <a:gd name="connsiteY23" fmla="*/ 56765 h 58178"/>
              <a:gd name="connsiteX24" fmla="*/ 8322906 w 9573208"/>
              <a:gd name="connsiteY24" fmla="*/ 47434 h 58178"/>
              <a:gd name="connsiteX25" fmla="*/ 8621486 w 9573208"/>
              <a:gd name="connsiteY25" fmla="*/ 38103 h 58178"/>
              <a:gd name="connsiteX26" fmla="*/ 9274629 w 9573208"/>
              <a:gd name="connsiteY26" fmla="*/ 19442 h 58178"/>
              <a:gd name="connsiteX27" fmla="*/ 9311951 w 9573208"/>
              <a:gd name="connsiteY27" fmla="*/ 10112 h 58178"/>
              <a:gd name="connsiteX28" fmla="*/ 9573208 w 9573208"/>
              <a:gd name="connsiteY28" fmla="*/ 781 h 58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9573208" h="58178">
                <a:moveTo>
                  <a:pt x="0" y="781"/>
                </a:moveTo>
                <a:cubicBezTo>
                  <a:pt x="114127" y="23607"/>
                  <a:pt x="-4256" y="-2076"/>
                  <a:pt x="74645" y="19442"/>
                </a:cubicBezTo>
                <a:cubicBezTo>
                  <a:pt x="99389" y="26190"/>
                  <a:pt x="149290" y="38103"/>
                  <a:pt x="149290" y="38103"/>
                </a:cubicBezTo>
                <a:cubicBezTo>
                  <a:pt x="312797" y="30317"/>
                  <a:pt x="515057" y="19442"/>
                  <a:pt x="671804" y="19442"/>
                </a:cubicBezTo>
                <a:cubicBezTo>
                  <a:pt x="827345" y="19442"/>
                  <a:pt x="982821" y="25866"/>
                  <a:pt x="1138335" y="28773"/>
                </a:cubicBezTo>
                <a:lnTo>
                  <a:pt x="1670180" y="38103"/>
                </a:lnTo>
                <a:cubicBezTo>
                  <a:pt x="1837691" y="54855"/>
                  <a:pt x="1719004" y="47528"/>
                  <a:pt x="1968759" y="38103"/>
                </a:cubicBezTo>
                <a:lnTo>
                  <a:pt x="2258008" y="28773"/>
                </a:lnTo>
                <a:cubicBezTo>
                  <a:pt x="2288474" y="25388"/>
                  <a:pt x="2420849" y="10112"/>
                  <a:pt x="2444620" y="10112"/>
                </a:cubicBezTo>
                <a:cubicBezTo>
                  <a:pt x="2544195" y="10112"/>
                  <a:pt x="2643673" y="16332"/>
                  <a:pt x="2743200" y="19442"/>
                </a:cubicBezTo>
                <a:cubicBezTo>
                  <a:pt x="2774245" y="22547"/>
                  <a:pt x="2924608" y="38103"/>
                  <a:pt x="2948473" y="38103"/>
                </a:cubicBezTo>
                <a:cubicBezTo>
                  <a:pt x="3041831" y="38103"/>
                  <a:pt x="3135086" y="31883"/>
                  <a:pt x="3228392" y="28773"/>
                </a:cubicBezTo>
                <a:cubicBezTo>
                  <a:pt x="3364138" y="1623"/>
                  <a:pt x="3209497" y="28773"/>
                  <a:pt x="3517641" y="28773"/>
                </a:cubicBezTo>
                <a:cubicBezTo>
                  <a:pt x="3626542" y="28773"/>
                  <a:pt x="3735355" y="22552"/>
                  <a:pt x="3844212" y="19442"/>
                </a:cubicBezTo>
                <a:cubicBezTo>
                  <a:pt x="4126105" y="1825"/>
                  <a:pt x="3896909" y="11649"/>
                  <a:pt x="4329404" y="19442"/>
                </a:cubicBezTo>
                <a:lnTo>
                  <a:pt x="5029200" y="28773"/>
                </a:lnTo>
                <a:cubicBezTo>
                  <a:pt x="5162939" y="25663"/>
                  <a:pt x="5296641" y="19442"/>
                  <a:pt x="5430416" y="19442"/>
                </a:cubicBezTo>
                <a:cubicBezTo>
                  <a:pt x="5487770" y="19442"/>
                  <a:pt x="5617016" y="32165"/>
                  <a:pt x="5682343" y="38103"/>
                </a:cubicBezTo>
                <a:lnTo>
                  <a:pt x="5924939" y="28773"/>
                </a:lnTo>
                <a:cubicBezTo>
                  <a:pt x="5984056" y="26146"/>
                  <a:pt x="6043045" y="19442"/>
                  <a:pt x="6102220" y="19442"/>
                </a:cubicBezTo>
                <a:cubicBezTo>
                  <a:pt x="6161396" y="19442"/>
                  <a:pt x="6220350" y="27083"/>
                  <a:pt x="6279502" y="28773"/>
                </a:cubicBezTo>
                <a:lnTo>
                  <a:pt x="7081935" y="47434"/>
                </a:lnTo>
                <a:cubicBezTo>
                  <a:pt x="7468723" y="71609"/>
                  <a:pt x="6985315" y="47434"/>
                  <a:pt x="7389845" y="47434"/>
                </a:cubicBezTo>
                <a:cubicBezTo>
                  <a:pt x="7501856" y="47434"/>
                  <a:pt x="7613780" y="53655"/>
                  <a:pt x="7725747" y="56765"/>
                </a:cubicBezTo>
                <a:cubicBezTo>
                  <a:pt x="8229665" y="36196"/>
                  <a:pt x="8030758" y="27957"/>
                  <a:pt x="8322906" y="47434"/>
                </a:cubicBezTo>
                <a:lnTo>
                  <a:pt x="8621486" y="38103"/>
                </a:lnTo>
                <a:cubicBezTo>
                  <a:pt x="9240950" y="22994"/>
                  <a:pt x="8896365" y="38356"/>
                  <a:pt x="9274629" y="19442"/>
                </a:cubicBezTo>
                <a:cubicBezTo>
                  <a:pt x="9287070" y="16332"/>
                  <a:pt x="9299240" y="11807"/>
                  <a:pt x="9311951" y="10112"/>
                </a:cubicBezTo>
                <a:cubicBezTo>
                  <a:pt x="9417838" y="-4006"/>
                  <a:pt x="9456276" y="781"/>
                  <a:pt x="9573208" y="781"/>
                </a:cubicBezTo>
              </a:path>
            </a:pathLst>
          </a:custGeom>
          <a:noFill/>
          <a:ln w="381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1401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5441576" y="1325561"/>
            <a:ext cx="5912224" cy="2679503"/>
          </a:xfrm>
          <a:prstGeom prst="rect">
            <a:avLst/>
          </a:prstGeom>
          <a:gradFill>
            <a:gsLst>
              <a:gs pos="0">
                <a:schemeClr val="bg1"/>
              </a:gs>
              <a:gs pos="70000">
                <a:schemeClr val="bg1">
                  <a:alpha val="0"/>
                </a:schemeClr>
              </a:gs>
              <a:gs pos="47000">
                <a:schemeClr val="bg1"/>
              </a:gs>
            </a:gsLst>
            <a:lin ang="4800000" scaled="0"/>
          </a:gra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5441576" y="1325562"/>
            <a:ext cx="5912224" cy="5030787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&amp;)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400" dirty="0"/>
          </a:p>
        </p:txBody>
      </p:sp>
      <p:sp>
        <p:nvSpPr>
          <p:cNvPr id="24" name="Rectangle 23"/>
          <p:cNvSpPr/>
          <p:nvPr/>
        </p:nvSpPr>
        <p:spPr>
          <a:xfrm>
            <a:off x="838200" y="1325562"/>
            <a:ext cx="4397188" cy="3183558"/>
          </a:xfrm>
          <a:prstGeom prst="rect">
            <a:avLst/>
          </a:prstGeom>
          <a:gradFill>
            <a:gsLst>
              <a:gs pos="0">
                <a:schemeClr val="bg1"/>
              </a:gs>
              <a:gs pos="85000">
                <a:schemeClr val="bg1">
                  <a:alpha val="0"/>
                </a:schemeClr>
              </a:gs>
              <a:gs pos="61000">
                <a:schemeClr val="bg1"/>
              </a:gs>
            </a:gsLst>
            <a:lin ang="5100000" scaled="0"/>
          </a:gra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Constructor overloading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4397188" cy="5030786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27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331804" y="4077072"/>
            <a:ext cx="2088232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838200" y="5492252"/>
            <a:ext cx="4825752" cy="8640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'Fidget::Fidget': cannot access private member declared in class 'Fidget'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879976" y="5492252"/>
            <a:ext cx="5473824" cy="8640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'Fidget::Fidget(</a:t>
            </a:r>
            <a:r>
              <a:rPr lang="en-US" sz="2400" dirty="0" err="1">
                <a:solidFill>
                  <a:srgbClr val="C00000"/>
                </a:solidFill>
              </a:rPr>
              <a:t>const</a:t>
            </a:r>
            <a:r>
              <a:rPr lang="en-US" sz="2400" dirty="0">
                <a:solidFill>
                  <a:srgbClr val="C00000"/>
                </a:solidFill>
              </a:rPr>
              <a:t> Fidget &amp;)': attempting to reference a deleted function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797516" y="4412133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MSVC</a:t>
            </a:r>
          </a:p>
        </p:txBody>
      </p:sp>
      <p:cxnSp>
        <p:nvCxnSpPr>
          <p:cNvPr id="12" name="Straight Arrow Connector 11"/>
          <p:cNvCxnSpPr>
            <a:stCxn id="10" idx="2"/>
          </p:cNvCxnSpPr>
          <p:nvPr/>
        </p:nvCxnSpPr>
        <p:spPr>
          <a:xfrm flipH="1">
            <a:off x="8797516" y="4873798"/>
            <a:ext cx="468052" cy="474439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38200" y="5492252"/>
            <a:ext cx="4825752" cy="8640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calling a private constructor of class 'Fidget'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879976" y="5492252"/>
            <a:ext cx="5473824" cy="8640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call to deleted constructor of 'Fidget'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797516" y="4412133"/>
            <a:ext cx="898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Clang</a:t>
            </a:r>
          </a:p>
        </p:txBody>
      </p:sp>
      <p:cxnSp>
        <p:nvCxnSpPr>
          <p:cNvPr id="15" name="Straight Arrow Connector 14"/>
          <p:cNvCxnSpPr>
            <a:stCxn id="14" idx="2"/>
          </p:cNvCxnSpPr>
          <p:nvPr/>
        </p:nvCxnSpPr>
        <p:spPr>
          <a:xfrm flipH="1">
            <a:off x="8797516" y="4873798"/>
            <a:ext cx="449442" cy="474439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73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/>
      <p:bldP spid="10" grpId="1"/>
      <p:bldP spid="11" grpId="0" animBg="1"/>
      <p:bldP spid="13" grpId="0" animBg="1"/>
      <p:bldP spid="1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/>
          <p:cNvSpPr/>
          <p:nvPr/>
        </p:nvSpPr>
        <p:spPr>
          <a:xfrm>
            <a:off x="5441576" y="1325561"/>
            <a:ext cx="5912224" cy="2679503"/>
          </a:xfrm>
          <a:prstGeom prst="rect">
            <a:avLst/>
          </a:prstGeom>
          <a:gradFill>
            <a:gsLst>
              <a:gs pos="0">
                <a:schemeClr val="bg1"/>
              </a:gs>
              <a:gs pos="70000">
                <a:schemeClr val="bg1">
                  <a:alpha val="0"/>
                </a:schemeClr>
              </a:gs>
              <a:gs pos="47000">
                <a:schemeClr val="bg1"/>
              </a:gs>
            </a:gsLst>
            <a:lin ang="4800000" scaled="0"/>
          </a:gra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5441576" y="1325562"/>
            <a:ext cx="5912224" cy="5030787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&amp;)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400" dirty="0"/>
          </a:p>
        </p:txBody>
      </p:sp>
      <p:sp>
        <p:nvSpPr>
          <p:cNvPr id="24" name="Rectangle 23"/>
          <p:cNvSpPr/>
          <p:nvPr/>
        </p:nvSpPr>
        <p:spPr>
          <a:xfrm>
            <a:off x="838200" y="1325562"/>
            <a:ext cx="4397188" cy="3183558"/>
          </a:xfrm>
          <a:prstGeom prst="rect">
            <a:avLst/>
          </a:prstGeom>
          <a:gradFill>
            <a:gsLst>
              <a:gs pos="0">
                <a:schemeClr val="bg1"/>
              </a:gs>
              <a:gs pos="85000">
                <a:schemeClr val="bg1">
                  <a:alpha val="0"/>
                </a:schemeClr>
              </a:gs>
              <a:gs pos="61000">
                <a:schemeClr val="bg1"/>
              </a:gs>
            </a:gsLst>
            <a:lin ang="5100000" scaled="0"/>
          </a:gra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 overloading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4397188" cy="5030786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28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331804" y="4077072"/>
            <a:ext cx="2088232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2400" dirty="0"/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7248128" y="1657695"/>
            <a:ext cx="1224136" cy="211608"/>
          </a:xfrm>
          <a:prstGeom prst="straightConnector1">
            <a:avLst/>
          </a:prstGeom>
          <a:ln w="31750">
            <a:tailEnd type="triangle" w="lg" len="lg"/>
          </a:ln>
          <a:effectLst>
            <a:glow rad="762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7248128" y="1958384"/>
            <a:ext cx="1224136" cy="303283"/>
          </a:xfrm>
          <a:prstGeom prst="straightConnector1">
            <a:avLst/>
          </a:prstGeom>
          <a:ln w="31750">
            <a:tailEnd type="triangle" w="lg" len="lg"/>
          </a:ln>
          <a:effectLst>
            <a:glow rad="762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2423593" y="2923773"/>
            <a:ext cx="891784" cy="209075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 flipV="1">
            <a:off x="2567608" y="2204864"/>
            <a:ext cx="747770" cy="144018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3315377" y="2132856"/>
            <a:ext cx="1944216" cy="100811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overload set:</a:t>
            </a:r>
          </a:p>
          <a:p>
            <a:pPr algn="ctr"/>
            <a:r>
              <a:rPr lang="en-US" sz="2400" dirty="0">
                <a:solidFill>
                  <a:srgbClr val="74531F"/>
                </a:solidFill>
                <a:latin typeface="Consolas" panose="020B0609020204030204" pitchFamily="49" charset="0"/>
              </a:rPr>
              <a:t>Fidget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8472264" y="1078201"/>
            <a:ext cx="1944216" cy="100811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overload set:</a:t>
            </a:r>
          </a:p>
          <a:p>
            <a:pPr algn="ctr"/>
            <a:r>
              <a:rPr lang="en-US" sz="2400" dirty="0">
                <a:solidFill>
                  <a:srgbClr val="74531F"/>
                </a:solidFill>
                <a:latin typeface="Consolas" panose="020B0609020204030204" pitchFamily="49" charset="0"/>
              </a:rPr>
              <a:t>Fidget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4223792" y="5395796"/>
            <a:ext cx="2664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overload resolution</a:t>
            </a:r>
          </a:p>
        </p:txBody>
      </p:sp>
      <p:cxnSp>
        <p:nvCxnSpPr>
          <p:cNvPr id="48" name="Straight Arrow Connector 47"/>
          <p:cNvCxnSpPr>
            <a:stCxn id="44" idx="0"/>
          </p:cNvCxnSpPr>
          <p:nvPr/>
        </p:nvCxnSpPr>
        <p:spPr>
          <a:xfrm flipV="1">
            <a:off x="5555940" y="4840643"/>
            <a:ext cx="108012" cy="555153"/>
          </a:xfrm>
          <a:prstGeom prst="straightConnector1">
            <a:avLst/>
          </a:prstGeom>
          <a:ln w="31750">
            <a:tailEnd type="triangle" w="lg" len="lg"/>
          </a:ln>
          <a:effectLst>
            <a:glow rad="762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65557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 overloading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string_view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featureList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coolness{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getCoolnessFromFeatures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featureList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}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speed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 coolness{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getCoolnessFromSpeed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speed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}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coolness = 0;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29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314456" y="5733256"/>
            <a:ext cx="2592288" cy="40011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9000 };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34924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760" y="1323839"/>
            <a:ext cx="8295128" cy="5532441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838200" y="1325560"/>
            <a:ext cx="10515600" cy="5532440"/>
          </a:xfrm>
          <a:prstGeom prst="rect">
            <a:avLst/>
          </a:prstGeom>
          <a:gradFill>
            <a:gsLst>
              <a:gs pos="75000">
                <a:schemeClr val="bg1">
                  <a:alpha val="0"/>
                </a:schemeClr>
              </a:gs>
              <a:gs pos="81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  <a:noFill/>
          <a:effectLst/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pPr marL="0" indent="0">
              <a:buNone/>
            </a:pPr>
            <a:r>
              <a:rPr lang="en-US" dirty="0">
                <a:effectLst/>
              </a:rPr>
              <a:t>For people watching a recording:</a:t>
            </a:r>
          </a:p>
          <a:p>
            <a:pPr marL="0" indent="0">
              <a:buNone/>
            </a:pPr>
            <a:r>
              <a:rPr lang="en-US" dirty="0">
                <a:effectLst/>
                <a:hlinkClick r:id="rId3"/>
              </a:rPr>
              <a:t>itempool.com/</a:t>
            </a:r>
            <a:r>
              <a:rPr lang="en-US" dirty="0" err="1">
                <a:effectLst/>
                <a:hlinkClick r:id="rId3"/>
              </a:rPr>
              <a:t>cpp</a:t>
            </a:r>
            <a:r>
              <a:rPr lang="en-US" dirty="0">
                <a:effectLst/>
                <a:hlinkClick r:id="rId3"/>
              </a:rPr>
              <a:t>-ape/c/N87Ez5EAp3f</a:t>
            </a:r>
            <a:endParaRPr lang="en-US" dirty="0"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 quiz!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459997" y="0"/>
            <a:ext cx="273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itempool.com/</a:t>
            </a:r>
            <a:r>
              <a:rPr lang="en-US" dirty="0" err="1">
                <a:hlinkClick r:id="rId4"/>
              </a:rPr>
              <a:t>cpp</a:t>
            </a:r>
            <a:r>
              <a:rPr lang="en-US" dirty="0">
                <a:hlinkClick r:id="rId4"/>
              </a:rPr>
              <a:t>-ape/live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9968994" y="369332"/>
            <a:ext cx="2223006" cy="2223006"/>
            <a:chOff x="9968994" y="369332"/>
            <a:chExt cx="2223006" cy="2223006"/>
          </a:xfrm>
        </p:grpSpPr>
        <p:pic>
          <p:nvPicPr>
            <p:cNvPr id="9" name="Picture 8" descr="https://keremerkan.net/generator/code.png?do=1&amp;action=site&amp;ecl=H&amp;block=5&amp;margin=1&amp;otype=png&amp;ctype=q&amp;fg=%23000000&amp;bg=%23FFFFFF&amp;hid=155e98d6-79940366&amp;site_url=https%3A//itempool.com/cpp-ape/live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68994" y="369332"/>
              <a:ext cx="2223006" cy="22230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 descr="Question Mark on Microsoft Windows 10 May 2019 Update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94722" y="995060"/>
              <a:ext cx="971550" cy="971550"/>
            </a:xfrm>
            <a:prstGeom prst="rect">
              <a:avLst/>
            </a:prstGeom>
            <a:noFill/>
            <a:effectLst>
              <a:glow rad="76200">
                <a:schemeClr val="bg1"/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28" name="Picture 4" descr="https://keremerkan.net/generator/code.png?do=1&amp;action=site&amp;ecl=M&amp;block=5&amp;margin=1&amp;otype=png&amp;ctype=q&amp;fg=%23000000&amp;bg=%23FFFFFF&amp;hid=ae017253-12939381&amp;site_url=https%3A//itempool.com/cpp-ape/c/N87Ez5EAp3f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1753" y="4387400"/>
            <a:ext cx="1968949" cy="1968949"/>
          </a:xfrm>
          <a:prstGeom prst="rect">
            <a:avLst/>
          </a:prstGeom>
          <a:noFill/>
          <a:effectLst>
            <a:glow rad="63500">
              <a:schemeClr val="bg1"/>
            </a:glow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485761" y="1412776"/>
            <a:ext cx="82951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  <a:effectLst>
                  <a:glow rad="63500">
                    <a:schemeClr val="tx1"/>
                  </a:glow>
                </a:effectLst>
                <a:latin typeface="Impact" panose="020B0806030902050204" pitchFamily="34" charset="0"/>
              </a:rPr>
              <a:t>Before you proceed you must answer our question</a:t>
            </a:r>
          </a:p>
        </p:txBody>
      </p:sp>
    </p:spTree>
    <p:extLst>
      <p:ext uri="{BB962C8B-B14F-4D97-AF65-F5344CB8AC3E}">
        <p14:creationId xmlns:p14="http://schemas.microsoft.com/office/powerpoint/2010/main" val="984637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 overloading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: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0 }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string_view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featureList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getCoolnessFromFeatures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featureList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} {}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9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speed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getCoolnessFromSpeed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speed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} {}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coolness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 coolness{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coolness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coolness;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30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459997" y="0"/>
            <a:ext cx="273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itempool.com/</a:t>
            </a:r>
            <a:r>
              <a:rPr lang="en-US" dirty="0" err="1">
                <a:hlinkClick r:id="rId2"/>
              </a:rPr>
              <a:t>cpp</a:t>
            </a:r>
            <a:r>
              <a:rPr lang="en-US" dirty="0">
                <a:hlinkClick r:id="rId2"/>
              </a:rPr>
              <a:t>-ape/live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968994" y="369332"/>
            <a:ext cx="2223006" cy="2223006"/>
            <a:chOff x="9968994" y="369332"/>
            <a:chExt cx="2223006" cy="2223006"/>
          </a:xfrm>
        </p:grpSpPr>
        <p:pic>
          <p:nvPicPr>
            <p:cNvPr id="7" name="Picture 8" descr="https://keremerkan.net/generator/code.png?do=1&amp;action=site&amp;ecl=H&amp;block=5&amp;margin=1&amp;otype=png&amp;ctype=q&amp;fg=%23000000&amp;bg=%23FFFFFF&amp;hid=155e98d6-79940366&amp;site_url=https%3A//itempool.com/cpp-ape/liv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68994" y="369332"/>
              <a:ext cx="2223006" cy="22230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" descr="Question Mark on Microsoft Windows 10 May 2019 Update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94722" y="995060"/>
              <a:ext cx="971550" cy="971550"/>
            </a:xfrm>
            <a:prstGeom prst="rect">
              <a:avLst/>
            </a:prstGeom>
            <a:noFill/>
            <a:effectLst>
              <a:glow rad="76200">
                <a:schemeClr val="bg1"/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/>
          <p:cNvSpPr txBox="1"/>
          <p:nvPr/>
        </p:nvSpPr>
        <p:spPr>
          <a:xfrm>
            <a:off x="9968994" y="2592338"/>
            <a:ext cx="222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Item 4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14456" y="5733256"/>
            <a:ext cx="2592288" cy="40011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9000 };</a:t>
            </a:r>
            <a:endParaRPr lang="en-US" sz="2000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838200" y="2348880"/>
            <a:ext cx="217240" cy="412734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838200" y="3161725"/>
            <a:ext cx="217240" cy="183842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19336" y="2761614"/>
            <a:ext cx="2664296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19336" y="2761615"/>
            <a:ext cx="2664296" cy="40011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/>
              <a:t>delegating constructors</a:t>
            </a:r>
          </a:p>
        </p:txBody>
      </p:sp>
    </p:spTree>
    <p:extLst>
      <p:ext uri="{BB962C8B-B14F-4D97-AF65-F5344CB8AC3E}">
        <p14:creationId xmlns:p14="http://schemas.microsoft.com/office/powerpoint/2010/main" val="3023710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 overloading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string_view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featureList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speed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coolness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9000 };  </a:t>
            </a:r>
            <a:r>
              <a:rPr lang="en-US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old code is broken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9000.0 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31</a:t>
            </a:fld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2764715" y="4034118"/>
            <a:ext cx="172123" cy="1043491"/>
          </a:xfrm>
          <a:custGeom>
            <a:avLst/>
            <a:gdLst>
              <a:gd name="connsiteX0" fmla="*/ 172123 w 172123"/>
              <a:gd name="connsiteY0" fmla="*/ 1043491 h 1043491"/>
              <a:gd name="connsiteX1" fmla="*/ 129092 w 172123"/>
              <a:gd name="connsiteY1" fmla="*/ 484094 h 1043491"/>
              <a:gd name="connsiteX2" fmla="*/ 0 w 172123"/>
              <a:gd name="connsiteY2" fmla="*/ 0 h 1043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2123" h="1043491">
                <a:moveTo>
                  <a:pt x="172123" y="1043491"/>
                </a:moveTo>
                <a:cubicBezTo>
                  <a:pt x="164951" y="850750"/>
                  <a:pt x="157779" y="658009"/>
                  <a:pt x="129092" y="484094"/>
                </a:cubicBezTo>
                <a:cubicBezTo>
                  <a:pt x="100405" y="310179"/>
                  <a:pt x="50202" y="155089"/>
                  <a:pt x="0" y="0"/>
                </a:cubicBezTo>
              </a:path>
            </a:pathLst>
          </a:custGeom>
          <a:noFill/>
          <a:ln w="31750">
            <a:solidFill>
              <a:schemeClr val="accent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>
            <a:off x="839416" y="5518768"/>
            <a:ext cx="3014104" cy="64736"/>
          </a:xfrm>
          <a:custGeom>
            <a:avLst/>
            <a:gdLst>
              <a:gd name="connsiteX0" fmla="*/ 0 w 3014104"/>
              <a:gd name="connsiteY0" fmla="*/ 0 h 64736"/>
              <a:gd name="connsiteX1" fmla="*/ 1319002 w 3014104"/>
              <a:gd name="connsiteY1" fmla="*/ 16184 h 64736"/>
              <a:gd name="connsiteX2" fmla="*/ 1480842 w 3014104"/>
              <a:gd name="connsiteY2" fmla="*/ 24276 h 64736"/>
              <a:gd name="connsiteX3" fmla="*/ 1804524 w 3014104"/>
              <a:gd name="connsiteY3" fmla="*/ 48552 h 64736"/>
              <a:gd name="connsiteX4" fmla="*/ 2136297 w 3014104"/>
              <a:gd name="connsiteY4" fmla="*/ 56644 h 64736"/>
              <a:gd name="connsiteX5" fmla="*/ 2379058 w 3014104"/>
              <a:gd name="connsiteY5" fmla="*/ 64736 h 64736"/>
              <a:gd name="connsiteX6" fmla="*/ 2605635 w 3014104"/>
              <a:gd name="connsiteY6" fmla="*/ 56644 h 64736"/>
              <a:gd name="connsiteX7" fmla="*/ 2767476 w 3014104"/>
              <a:gd name="connsiteY7" fmla="*/ 56644 h 64736"/>
              <a:gd name="connsiteX8" fmla="*/ 2953593 w 3014104"/>
              <a:gd name="connsiteY8" fmla="*/ 48552 h 64736"/>
              <a:gd name="connsiteX9" fmla="*/ 3010237 w 3014104"/>
              <a:gd name="connsiteY9" fmla="*/ 40460 h 64736"/>
              <a:gd name="connsiteX10" fmla="*/ 2330506 w 3014104"/>
              <a:gd name="connsiteY10" fmla="*/ 48552 h 64736"/>
              <a:gd name="connsiteX11" fmla="*/ 1974457 w 3014104"/>
              <a:gd name="connsiteY11" fmla="*/ 40460 h 64736"/>
              <a:gd name="connsiteX12" fmla="*/ 1861168 w 3014104"/>
              <a:gd name="connsiteY12" fmla="*/ 32368 h 64736"/>
              <a:gd name="connsiteX13" fmla="*/ 1683143 w 3014104"/>
              <a:gd name="connsiteY13" fmla="*/ 24276 h 64736"/>
              <a:gd name="connsiteX14" fmla="*/ 412694 w 3014104"/>
              <a:gd name="connsiteY14" fmla="*/ 48552 h 64736"/>
              <a:gd name="connsiteX15" fmla="*/ 299405 w 3014104"/>
              <a:gd name="connsiteY15" fmla="*/ 56644 h 64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014104" h="64736">
                <a:moveTo>
                  <a:pt x="0" y="0"/>
                </a:moveTo>
                <a:lnTo>
                  <a:pt x="1319002" y="16184"/>
                </a:lnTo>
                <a:cubicBezTo>
                  <a:pt x="1372992" y="17796"/>
                  <a:pt x="1426965" y="20428"/>
                  <a:pt x="1480842" y="24276"/>
                </a:cubicBezTo>
                <a:cubicBezTo>
                  <a:pt x="1679771" y="38485"/>
                  <a:pt x="1621833" y="42359"/>
                  <a:pt x="1804524" y="48552"/>
                </a:cubicBezTo>
                <a:lnTo>
                  <a:pt x="2136297" y="56644"/>
                </a:lnTo>
                <a:lnTo>
                  <a:pt x="2379058" y="64736"/>
                </a:lnTo>
                <a:lnTo>
                  <a:pt x="2605635" y="56644"/>
                </a:lnTo>
                <a:cubicBezTo>
                  <a:pt x="2747035" y="49574"/>
                  <a:pt x="2655363" y="42630"/>
                  <a:pt x="2767476" y="56644"/>
                </a:cubicBezTo>
                <a:cubicBezTo>
                  <a:pt x="2829515" y="53947"/>
                  <a:pt x="2891633" y="52683"/>
                  <a:pt x="2953593" y="48552"/>
                </a:cubicBezTo>
                <a:cubicBezTo>
                  <a:pt x="2972624" y="47283"/>
                  <a:pt x="3029310" y="40460"/>
                  <a:pt x="3010237" y="40460"/>
                </a:cubicBezTo>
                <a:cubicBezTo>
                  <a:pt x="2783644" y="40460"/>
                  <a:pt x="2557083" y="45855"/>
                  <a:pt x="2330506" y="48552"/>
                </a:cubicBezTo>
                <a:lnTo>
                  <a:pt x="1974457" y="40460"/>
                </a:lnTo>
                <a:cubicBezTo>
                  <a:pt x="1936620" y="39155"/>
                  <a:pt x="1898969" y="34468"/>
                  <a:pt x="1861168" y="32368"/>
                </a:cubicBezTo>
                <a:cubicBezTo>
                  <a:pt x="1801857" y="29073"/>
                  <a:pt x="1742485" y="26973"/>
                  <a:pt x="1683143" y="24276"/>
                </a:cubicBezTo>
                <a:cubicBezTo>
                  <a:pt x="590689" y="41896"/>
                  <a:pt x="1014092" y="30328"/>
                  <a:pt x="412694" y="48552"/>
                </a:cubicBezTo>
                <a:cubicBezTo>
                  <a:pt x="331898" y="58651"/>
                  <a:pt x="369704" y="56644"/>
                  <a:pt x="299405" y="56644"/>
                </a:cubicBezTo>
              </a:path>
            </a:pathLst>
          </a:custGeom>
          <a:noFill/>
          <a:ln w="38100" cap="rnd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3293458" y="2856488"/>
            <a:ext cx="1979052" cy="3034514"/>
          </a:xfrm>
          <a:custGeom>
            <a:avLst/>
            <a:gdLst>
              <a:gd name="connsiteX0" fmla="*/ 436970 w 1979052"/>
              <a:gd name="connsiteY0" fmla="*/ 3034514 h 3034514"/>
              <a:gd name="connsiteX1" fmla="*/ 1974457 w 1979052"/>
              <a:gd name="connsiteY1" fmla="*/ 1092425 h 3034514"/>
              <a:gd name="connsiteX2" fmla="*/ 0 w 1979052"/>
              <a:gd name="connsiteY2" fmla="*/ 0 h 3034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79052" h="3034514">
                <a:moveTo>
                  <a:pt x="436970" y="3034514"/>
                </a:moveTo>
                <a:cubicBezTo>
                  <a:pt x="1242127" y="2316345"/>
                  <a:pt x="2047285" y="1598177"/>
                  <a:pt x="1974457" y="1092425"/>
                </a:cubicBezTo>
                <a:cubicBezTo>
                  <a:pt x="1901629" y="586673"/>
                  <a:pt x="950814" y="293336"/>
                  <a:pt x="0" y="0"/>
                </a:cubicBezTo>
              </a:path>
            </a:pathLst>
          </a:custGeom>
          <a:noFill/>
          <a:ln w="31750">
            <a:solidFill>
              <a:schemeClr val="accent1"/>
            </a:solidFill>
            <a:tailEnd type="triangle" w="lg" len="lg"/>
          </a:ln>
          <a:effectLst>
            <a:glow rad="762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55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6624795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 overloading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string_view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Gizmo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: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Gizmo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42 };</a:t>
            </a: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Gizmo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42 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33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647728" y="6183536"/>
            <a:ext cx="439248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cannot access private constructor</a:t>
            </a:r>
          </a:p>
        </p:txBody>
      </p:sp>
      <p:cxnSp>
        <p:nvCxnSpPr>
          <p:cNvPr id="7" name="Straight Arrow Connector 6"/>
          <p:cNvCxnSpPr>
            <a:stCxn id="8" idx="1"/>
          </p:cNvCxnSpPr>
          <p:nvPr/>
        </p:nvCxnSpPr>
        <p:spPr>
          <a:xfrm flipH="1">
            <a:off x="4583832" y="4667945"/>
            <a:ext cx="1152128" cy="57199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735960" y="4437112"/>
            <a:ext cx="295232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inherited constructors</a:t>
            </a:r>
          </a:p>
        </p:txBody>
      </p:sp>
    </p:spTree>
    <p:extLst>
      <p:ext uri="{BB962C8B-B14F-4D97-AF65-F5344CB8AC3E}">
        <p14:creationId xmlns:p14="http://schemas.microsoft.com/office/powerpoint/2010/main" val="3703318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 overloading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: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Coolness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0 } }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string_view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featureList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Coolness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getCoolnessFromFeatures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featureList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} }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speed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Coolness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getCoolnessFromSpeed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speed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} } {}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Coolness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value;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Coolness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coolness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 coolness{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coolness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coolness;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786908" y="4611231"/>
            <a:ext cx="3456384" cy="224676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Gizmo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: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Gizmo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42 };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✔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Gizmo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42 };  </a:t>
            </a:r>
            <a:r>
              <a:rPr lang="en-US" sz="20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✔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72165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01652"/>
            <a:ext cx="11353800" cy="5854698"/>
          </a:xfrm>
        </p:spPr>
        <p:txBody>
          <a:bodyPr>
            <a:norm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delete</a:t>
            </a:r>
            <a:r>
              <a:rPr lang="en-US" dirty="0"/>
              <a:t> unwanted functions/</a:t>
            </a:r>
            <a:r>
              <a:rPr lang="en-US" dirty="0" err="1"/>
              <a:t>oveloads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when overloading, make behavior consistent </a:t>
            </a:r>
            <a:r>
              <a:rPr lang="en-US" sz="2400" dirty="0"/>
              <a:t>(the principle of least surprise)</a:t>
            </a:r>
            <a:endParaRPr lang="en-US" dirty="0"/>
          </a:p>
          <a:p>
            <a:pPr lvl="1"/>
            <a:r>
              <a:rPr lang="en-US" dirty="0"/>
              <a:t>remember that private member functions participate in overload resolution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avoid using </a:t>
            </a:r>
            <a:r>
              <a:rPr lang="en-US" dirty="0" err="1">
                <a:latin typeface="Consolas" panose="020B0609020204030204" pitchFamily="49" charset="0"/>
              </a:rPr>
              <a:t>std</a:t>
            </a:r>
            <a:r>
              <a:rPr lang="en-US" dirty="0">
                <a:latin typeface="Consolas" panose="020B0609020204030204" pitchFamily="49" charset="0"/>
              </a:rPr>
              <a:t>::</a:t>
            </a:r>
            <a:r>
              <a:rPr lang="en-US" dirty="0" err="1">
                <a:latin typeface="Consolas" panose="020B0609020204030204" pitchFamily="49" charset="0"/>
              </a:rPr>
              <a:t>initializer_list</a:t>
            </a:r>
            <a:r>
              <a:rPr lang="en-US" dirty="0"/>
              <a:t> in your interfaces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or use with extreme caution!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631504" y="978323"/>
            <a:ext cx="7920880" cy="1477328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Noncopyable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Noncopyable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{}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Noncopyable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Noncopyable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&amp;)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Noncopyable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Noncopyable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&amp;)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991544" y="3426595"/>
            <a:ext cx="3090609" cy="1754326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speed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coolness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35960" y="4804530"/>
            <a:ext cx="3744416" cy="36933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9000 }; </a:t>
            </a:r>
            <a:r>
              <a:rPr lang="en-US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broken!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91544" y="5802859"/>
            <a:ext cx="6101853" cy="646331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v1(42);  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42 '0' elements</a:t>
            </a:r>
          </a:p>
          <a:p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v2{ 42 };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one '42' element</a:t>
            </a:r>
          </a:p>
        </p:txBody>
      </p:sp>
    </p:spTree>
    <p:extLst>
      <p:ext uri="{BB962C8B-B14F-4D97-AF65-F5344CB8AC3E}">
        <p14:creationId xmlns:p14="http://schemas.microsoft.com/office/powerpoint/2010/main" val="2359743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2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3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4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9" grpId="0" animBg="1"/>
      <p:bldP spid="9" grpId="1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Make constructors </a:t>
            </a:r>
            <a:r>
              <a:rPr lang="en-US" dirty="0">
                <a:solidFill>
                  <a:srgbClr val="002060"/>
                </a:solidFill>
                <a:latin typeface="Consolas" panose="020B0609020204030204" pitchFamily="49" charset="0"/>
              </a:rPr>
              <a:t>explicit</a:t>
            </a:r>
            <a:r>
              <a:rPr lang="en-US" dirty="0">
                <a:solidFill>
                  <a:schemeClr val="tx1"/>
                </a:solidFill>
              </a:rPr>
              <a:t> by default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string_view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featureList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speed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fiddleWith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fiddleWith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can't convert from number to Fidget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fiddleWith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42 });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✔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8773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constructors </a:t>
            </a:r>
            <a:r>
              <a:rPr lang="en-US" dirty="0">
                <a:latin typeface="Consolas" panose="020B0609020204030204" pitchFamily="49" charset="0"/>
              </a:rPr>
              <a:t>explicit</a:t>
            </a:r>
            <a:r>
              <a:rPr lang="en-US" dirty="0"/>
              <a:t> by default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649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refactor some more!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setupOrder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string_view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uint64_t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priceToBuyInDollars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buy if cheaper than </a:t>
            </a:r>
            <a:r>
              <a:rPr lang="en-US" sz="18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priceToBuyInDollars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uint64_t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sumToSpendInDollars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amount of money to spend buying stocks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uint64_t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priceToSellInDollars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sell if more expensive than </a:t>
            </a:r>
            <a:r>
              <a:rPr lang="en-US" sz="18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priceToSellInDollars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uint32_t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stocksToSell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number of stocks to sell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setupOrder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string_view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uint64_t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uint64_t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uint64_t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uint32_t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</a:t>
            </a:r>
            <a:r>
              <a:rPr lang="en-US" sz="2000" dirty="0">
                <a:solidFill>
                  <a:schemeClr val="accent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?     ?     ?     ?</a:t>
            </a:r>
          </a:p>
          <a:p>
            <a:pPr marL="0" indent="0">
              <a:buNone/>
            </a:pP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setupOrder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0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SNDP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10, 1000000, 20, 1000);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38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6816080" y="980728"/>
            <a:ext cx="5086350" cy="4503152"/>
            <a:chOff x="911424" y="1130009"/>
            <a:chExt cx="5086350" cy="4503152"/>
          </a:xfrm>
          <a:effectLst>
            <a:outerShdw blurRad="63500" algn="ctr" rotWithShape="0">
              <a:prstClr val="black">
                <a:alpha val="40000"/>
              </a:prstClr>
            </a:outerShdw>
          </a:effectLst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1424" y="1499311"/>
              <a:ext cx="5086350" cy="413385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911424" y="1130009"/>
              <a:ext cx="508635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hlinkClick r:id="rId3"/>
                </a:rPr>
                <a:t>https://prettybigpickles.com/</a:t>
              </a:r>
              <a:endParaRPr lang="en-US" dirty="0"/>
            </a:p>
          </p:txBody>
        </p:sp>
      </p:grpSp>
      <p:sp>
        <p:nvSpPr>
          <p:cNvPr id="14" name="Freeform 13"/>
          <p:cNvSpPr/>
          <p:nvPr/>
        </p:nvSpPr>
        <p:spPr>
          <a:xfrm>
            <a:off x="839416" y="6104965"/>
            <a:ext cx="6006353" cy="125506"/>
          </a:xfrm>
          <a:custGeom>
            <a:avLst/>
            <a:gdLst>
              <a:gd name="connsiteX0" fmla="*/ 44824 w 6006353"/>
              <a:gd name="connsiteY0" fmla="*/ 35859 h 125506"/>
              <a:gd name="connsiteX1" fmla="*/ 116541 w 6006353"/>
              <a:gd name="connsiteY1" fmla="*/ 44823 h 125506"/>
              <a:gd name="connsiteX2" fmla="*/ 179294 w 6006353"/>
              <a:gd name="connsiteY2" fmla="*/ 53788 h 125506"/>
              <a:gd name="connsiteX3" fmla="*/ 510988 w 6006353"/>
              <a:gd name="connsiteY3" fmla="*/ 44823 h 125506"/>
              <a:gd name="connsiteX4" fmla="*/ 1120588 w 6006353"/>
              <a:gd name="connsiteY4" fmla="*/ 35859 h 125506"/>
              <a:gd name="connsiteX5" fmla="*/ 1192306 w 6006353"/>
              <a:gd name="connsiteY5" fmla="*/ 26894 h 125506"/>
              <a:gd name="connsiteX6" fmla="*/ 1568824 w 6006353"/>
              <a:gd name="connsiteY6" fmla="*/ 8964 h 125506"/>
              <a:gd name="connsiteX7" fmla="*/ 2034988 w 6006353"/>
              <a:gd name="connsiteY7" fmla="*/ 17929 h 125506"/>
              <a:gd name="connsiteX8" fmla="*/ 2904565 w 6006353"/>
              <a:gd name="connsiteY8" fmla="*/ 17929 h 125506"/>
              <a:gd name="connsiteX9" fmla="*/ 3370730 w 6006353"/>
              <a:gd name="connsiteY9" fmla="*/ 35859 h 125506"/>
              <a:gd name="connsiteX10" fmla="*/ 3451412 w 6006353"/>
              <a:gd name="connsiteY10" fmla="*/ 44823 h 125506"/>
              <a:gd name="connsiteX11" fmla="*/ 4159624 w 6006353"/>
              <a:gd name="connsiteY11" fmla="*/ 53788 h 125506"/>
              <a:gd name="connsiteX12" fmla="*/ 4572000 w 6006353"/>
              <a:gd name="connsiteY12" fmla="*/ 44823 h 125506"/>
              <a:gd name="connsiteX13" fmla="*/ 4643718 w 6006353"/>
              <a:gd name="connsiteY13" fmla="*/ 35859 h 125506"/>
              <a:gd name="connsiteX14" fmla="*/ 5011271 w 6006353"/>
              <a:gd name="connsiteY14" fmla="*/ 26894 h 125506"/>
              <a:gd name="connsiteX15" fmla="*/ 5074024 w 6006353"/>
              <a:gd name="connsiteY15" fmla="*/ 17929 h 125506"/>
              <a:gd name="connsiteX16" fmla="*/ 5351930 w 6006353"/>
              <a:gd name="connsiteY16" fmla="*/ 0 h 125506"/>
              <a:gd name="connsiteX17" fmla="*/ 5593977 w 6006353"/>
              <a:gd name="connsiteY17" fmla="*/ 8964 h 125506"/>
              <a:gd name="connsiteX18" fmla="*/ 5665694 w 6006353"/>
              <a:gd name="connsiteY18" fmla="*/ 17929 h 125506"/>
              <a:gd name="connsiteX19" fmla="*/ 5844988 w 6006353"/>
              <a:gd name="connsiteY19" fmla="*/ 26894 h 125506"/>
              <a:gd name="connsiteX20" fmla="*/ 6006353 w 6006353"/>
              <a:gd name="connsiteY20" fmla="*/ 44823 h 125506"/>
              <a:gd name="connsiteX21" fmla="*/ 5118847 w 6006353"/>
              <a:gd name="connsiteY21" fmla="*/ 62753 h 125506"/>
              <a:gd name="connsiteX22" fmla="*/ 4912659 w 6006353"/>
              <a:gd name="connsiteY22" fmla="*/ 71717 h 125506"/>
              <a:gd name="connsiteX23" fmla="*/ 4733365 w 6006353"/>
              <a:gd name="connsiteY23" fmla="*/ 62753 h 125506"/>
              <a:gd name="connsiteX24" fmla="*/ 4536141 w 6006353"/>
              <a:gd name="connsiteY24" fmla="*/ 71717 h 125506"/>
              <a:gd name="connsiteX25" fmla="*/ 4240306 w 6006353"/>
              <a:gd name="connsiteY25" fmla="*/ 80682 h 125506"/>
              <a:gd name="connsiteX26" fmla="*/ 3666565 w 6006353"/>
              <a:gd name="connsiteY26" fmla="*/ 80682 h 125506"/>
              <a:gd name="connsiteX27" fmla="*/ 3487271 w 6006353"/>
              <a:gd name="connsiteY27" fmla="*/ 89647 h 125506"/>
              <a:gd name="connsiteX28" fmla="*/ 3048000 w 6006353"/>
              <a:gd name="connsiteY28" fmla="*/ 71717 h 125506"/>
              <a:gd name="connsiteX29" fmla="*/ 2752165 w 6006353"/>
              <a:gd name="connsiteY29" fmla="*/ 53788 h 125506"/>
              <a:gd name="connsiteX30" fmla="*/ 2411506 w 6006353"/>
              <a:gd name="connsiteY30" fmla="*/ 62753 h 125506"/>
              <a:gd name="connsiteX31" fmla="*/ 1882588 w 6006353"/>
              <a:gd name="connsiteY31" fmla="*/ 71717 h 125506"/>
              <a:gd name="connsiteX32" fmla="*/ 1721224 w 6006353"/>
              <a:gd name="connsiteY32" fmla="*/ 89647 h 125506"/>
              <a:gd name="connsiteX33" fmla="*/ 1595718 w 6006353"/>
              <a:gd name="connsiteY33" fmla="*/ 98611 h 125506"/>
              <a:gd name="connsiteX34" fmla="*/ 1488141 w 6006353"/>
              <a:gd name="connsiteY34" fmla="*/ 107576 h 125506"/>
              <a:gd name="connsiteX35" fmla="*/ 1246094 w 6006353"/>
              <a:gd name="connsiteY35" fmla="*/ 116541 h 125506"/>
              <a:gd name="connsiteX36" fmla="*/ 1048871 w 6006353"/>
              <a:gd name="connsiteY36" fmla="*/ 125506 h 125506"/>
              <a:gd name="connsiteX37" fmla="*/ 627530 w 6006353"/>
              <a:gd name="connsiteY37" fmla="*/ 107576 h 125506"/>
              <a:gd name="connsiteX38" fmla="*/ 546847 w 6006353"/>
              <a:gd name="connsiteY38" fmla="*/ 98611 h 125506"/>
              <a:gd name="connsiteX39" fmla="*/ 448236 w 6006353"/>
              <a:gd name="connsiteY39" fmla="*/ 89647 h 125506"/>
              <a:gd name="connsiteX40" fmla="*/ 304800 w 6006353"/>
              <a:gd name="connsiteY40" fmla="*/ 71717 h 125506"/>
              <a:gd name="connsiteX41" fmla="*/ 0 w 6006353"/>
              <a:gd name="connsiteY41" fmla="*/ 71717 h 125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6006353" h="125506">
                <a:moveTo>
                  <a:pt x="44824" y="35859"/>
                </a:moveTo>
                <a:lnTo>
                  <a:pt x="116541" y="44823"/>
                </a:lnTo>
                <a:cubicBezTo>
                  <a:pt x="137486" y="47616"/>
                  <a:pt x="158164" y="53788"/>
                  <a:pt x="179294" y="53788"/>
                </a:cubicBezTo>
                <a:cubicBezTo>
                  <a:pt x="289899" y="53788"/>
                  <a:pt x="400403" y="46929"/>
                  <a:pt x="510988" y="44823"/>
                </a:cubicBezTo>
                <a:lnTo>
                  <a:pt x="1120588" y="35859"/>
                </a:lnTo>
                <a:cubicBezTo>
                  <a:pt x="1144494" y="32871"/>
                  <a:pt x="1168280" y="28674"/>
                  <a:pt x="1192306" y="26894"/>
                </a:cubicBezTo>
                <a:cubicBezTo>
                  <a:pt x="1263815" y="21597"/>
                  <a:pt x="1508532" y="11585"/>
                  <a:pt x="1568824" y="8964"/>
                </a:cubicBezTo>
                <a:lnTo>
                  <a:pt x="2034988" y="17929"/>
                </a:lnTo>
                <a:cubicBezTo>
                  <a:pt x="2756283" y="29112"/>
                  <a:pt x="2502939" y="38011"/>
                  <a:pt x="2904565" y="17929"/>
                </a:cubicBezTo>
                <a:cubicBezTo>
                  <a:pt x="3059953" y="23906"/>
                  <a:pt x="3216178" y="18688"/>
                  <a:pt x="3370730" y="35859"/>
                </a:cubicBezTo>
                <a:cubicBezTo>
                  <a:pt x="3397624" y="38847"/>
                  <a:pt x="3424360" y="44208"/>
                  <a:pt x="3451412" y="44823"/>
                </a:cubicBezTo>
                <a:cubicBezTo>
                  <a:pt x="3687441" y="50187"/>
                  <a:pt x="3923553" y="50800"/>
                  <a:pt x="4159624" y="53788"/>
                </a:cubicBezTo>
                <a:lnTo>
                  <a:pt x="4572000" y="44823"/>
                </a:lnTo>
                <a:cubicBezTo>
                  <a:pt x="4596076" y="43931"/>
                  <a:pt x="4619646" y="36842"/>
                  <a:pt x="4643718" y="35859"/>
                </a:cubicBezTo>
                <a:cubicBezTo>
                  <a:pt x="4766170" y="30861"/>
                  <a:pt x="4888753" y="29882"/>
                  <a:pt x="5011271" y="26894"/>
                </a:cubicBezTo>
                <a:cubicBezTo>
                  <a:pt x="5032189" y="23906"/>
                  <a:pt x="5052938" y="19289"/>
                  <a:pt x="5074024" y="17929"/>
                </a:cubicBezTo>
                <a:cubicBezTo>
                  <a:pt x="5379213" y="-1761"/>
                  <a:pt x="5197829" y="22013"/>
                  <a:pt x="5351930" y="0"/>
                </a:cubicBezTo>
                <a:cubicBezTo>
                  <a:pt x="5432612" y="2988"/>
                  <a:pt x="5513371" y="4358"/>
                  <a:pt x="5593977" y="8964"/>
                </a:cubicBezTo>
                <a:cubicBezTo>
                  <a:pt x="5618029" y="10338"/>
                  <a:pt x="5641664" y="16212"/>
                  <a:pt x="5665694" y="17929"/>
                </a:cubicBezTo>
                <a:cubicBezTo>
                  <a:pt x="5725381" y="22193"/>
                  <a:pt x="5785273" y="23041"/>
                  <a:pt x="5844988" y="26894"/>
                </a:cubicBezTo>
                <a:cubicBezTo>
                  <a:pt x="5924324" y="32013"/>
                  <a:pt x="5936737" y="34879"/>
                  <a:pt x="6006353" y="44823"/>
                </a:cubicBezTo>
                <a:cubicBezTo>
                  <a:pt x="5660252" y="88087"/>
                  <a:pt x="6009950" y="47120"/>
                  <a:pt x="5118847" y="62753"/>
                </a:cubicBezTo>
                <a:cubicBezTo>
                  <a:pt x="5050063" y="63960"/>
                  <a:pt x="4981388" y="68729"/>
                  <a:pt x="4912659" y="71717"/>
                </a:cubicBezTo>
                <a:cubicBezTo>
                  <a:pt x="4852894" y="68729"/>
                  <a:pt x="4793204" y="62753"/>
                  <a:pt x="4733365" y="62753"/>
                </a:cubicBezTo>
                <a:cubicBezTo>
                  <a:pt x="4667556" y="62753"/>
                  <a:pt x="4601907" y="69326"/>
                  <a:pt x="4536141" y="71717"/>
                </a:cubicBezTo>
                <a:lnTo>
                  <a:pt x="4240306" y="80682"/>
                </a:lnTo>
                <a:cubicBezTo>
                  <a:pt x="3927219" y="103046"/>
                  <a:pt x="4293981" y="80682"/>
                  <a:pt x="3666565" y="80682"/>
                </a:cubicBezTo>
                <a:cubicBezTo>
                  <a:pt x="3606726" y="80682"/>
                  <a:pt x="3547036" y="86659"/>
                  <a:pt x="3487271" y="89647"/>
                </a:cubicBezTo>
                <a:cubicBezTo>
                  <a:pt x="3246667" y="81627"/>
                  <a:pt x="3253923" y="83597"/>
                  <a:pt x="3048000" y="71717"/>
                </a:cubicBezTo>
                <a:lnTo>
                  <a:pt x="2752165" y="53788"/>
                </a:lnTo>
                <a:lnTo>
                  <a:pt x="2411506" y="62753"/>
                </a:lnTo>
                <a:cubicBezTo>
                  <a:pt x="2235212" y="66388"/>
                  <a:pt x="2058786" y="64852"/>
                  <a:pt x="1882588" y="71717"/>
                </a:cubicBezTo>
                <a:cubicBezTo>
                  <a:pt x="1828510" y="73824"/>
                  <a:pt x="1775206" y="85791"/>
                  <a:pt x="1721224" y="89647"/>
                </a:cubicBezTo>
                <a:lnTo>
                  <a:pt x="1595718" y="98611"/>
                </a:lnTo>
                <a:cubicBezTo>
                  <a:pt x="1559841" y="101371"/>
                  <a:pt x="1524077" y="105733"/>
                  <a:pt x="1488141" y="107576"/>
                </a:cubicBezTo>
                <a:cubicBezTo>
                  <a:pt x="1407509" y="111711"/>
                  <a:pt x="1326764" y="113248"/>
                  <a:pt x="1246094" y="116541"/>
                </a:cubicBezTo>
                <a:lnTo>
                  <a:pt x="1048871" y="125506"/>
                </a:lnTo>
                <a:cubicBezTo>
                  <a:pt x="937852" y="121541"/>
                  <a:pt x="747817" y="116168"/>
                  <a:pt x="627530" y="107576"/>
                </a:cubicBezTo>
                <a:cubicBezTo>
                  <a:pt x="600539" y="105648"/>
                  <a:pt x="573773" y="101303"/>
                  <a:pt x="546847" y="98611"/>
                </a:cubicBezTo>
                <a:cubicBezTo>
                  <a:pt x="514005" y="95327"/>
                  <a:pt x="481016" y="93503"/>
                  <a:pt x="448236" y="89647"/>
                </a:cubicBezTo>
                <a:cubicBezTo>
                  <a:pt x="374829" y="81011"/>
                  <a:pt x="396004" y="73790"/>
                  <a:pt x="304800" y="71717"/>
                </a:cubicBezTo>
                <a:cubicBezTo>
                  <a:pt x="203226" y="69408"/>
                  <a:pt x="101600" y="71717"/>
                  <a:pt x="0" y="71717"/>
                </a:cubicBezTo>
              </a:path>
            </a:pathLst>
          </a:custGeom>
          <a:noFill/>
          <a:ln w="381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44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refactor some more!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uint64_t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priceToBuyInDollars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uint64_t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sumToSpendInDollars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uint64_t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priceToSellInDollars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uint32_t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stocksToSell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setupOrder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string_view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&amp;,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269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Rule of zero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special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name;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awesomeness;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dummy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Cool widget😎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9000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4</a:t>
            </a:fld>
            <a:endParaRPr lang="en-US"/>
          </a:p>
        </p:txBody>
      </p:sp>
      <p:pic>
        <p:nvPicPr>
          <p:cNvPr id="9" name="Picture 2" descr="Smiling Face with Sunglasses on Microsoft Windows 10 May 2019 Updat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000" y="5125498"/>
            <a:ext cx="311809" cy="31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041128" y="3101008"/>
            <a:ext cx="6718852" cy="83099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C++ Core Guidelines:</a:t>
            </a:r>
          </a:p>
          <a:p>
            <a:r>
              <a:rPr lang="en-US" sz="2400" dirty="0">
                <a:hlinkClick r:id="rId3"/>
              </a:rPr>
              <a:t>C.20: If you can avoid defining default operations, do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7134447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refactor some more!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setupOrder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SNDP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00">
                    <a:alpha val="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10, 1000000 </a:t>
            </a:r>
            <a:r>
              <a:rPr lang="en-US" dirty="0">
                <a:solidFill>
                  <a:srgbClr val="000000">
                    <a:alpha val="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00">
                    <a:alpha val="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20, 1000 </a:t>
            </a:r>
            <a:r>
              <a:rPr lang="en-US" dirty="0">
                <a:solidFill>
                  <a:srgbClr val="000000">
                    <a:alpha val="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4450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refactor some more!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setupOrder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SNDP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{ 10, 1000000 }, { 20, 1000 });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41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459997" y="0"/>
            <a:ext cx="273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itempool.com/</a:t>
            </a:r>
            <a:r>
              <a:rPr lang="en-US" dirty="0" err="1">
                <a:hlinkClick r:id="rId2"/>
              </a:rPr>
              <a:t>cpp</a:t>
            </a:r>
            <a:r>
              <a:rPr lang="en-US" dirty="0">
                <a:hlinkClick r:id="rId2"/>
              </a:rPr>
              <a:t>-ape/live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968994" y="369332"/>
            <a:ext cx="2223006" cy="2223006"/>
            <a:chOff x="9968994" y="369332"/>
            <a:chExt cx="2223006" cy="2223006"/>
          </a:xfrm>
        </p:grpSpPr>
        <p:pic>
          <p:nvPicPr>
            <p:cNvPr id="7" name="Picture 8" descr="https://keremerkan.net/generator/code.png?do=1&amp;action=site&amp;ecl=H&amp;block=5&amp;margin=1&amp;otype=png&amp;ctype=q&amp;fg=%23000000&amp;bg=%23FFFFFF&amp;hid=155e98d6-79940366&amp;site_url=https%3A//itempool.com/cpp-ape/liv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68994" y="369332"/>
              <a:ext cx="2223006" cy="22230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" descr="Question Mark on Microsoft Windows 10 May 2019 Update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94722" y="995060"/>
              <a:ext cx="971550" cy="971550"/>
            </a:xfrm>
            <a:prstGeom prst="rect">
              <a:avLst/>
            </a:prstGeom>
            <a:noFill/>
            <a:effectLst>
              <a:glow rad="76200">
                <a:schemeClr val="bg1"/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/>
          <p:cNvSpPr txBox="1"/>
          <p:nvPr/>
        </p:nvSpPr>
        <p:spPr>
          <a:xfrm>
            <a:off x="9968994" y="2592338"/>
            <a:ext cx="222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Item 5</a:t>
            </a:r>
          </a:p>
        </p:txBody>
      </p:sp>
    </p:spTree>
    <p:extLst>
      <p:ext uri="{BB962C8B-B14F-4D97-AF65-F5344CB8AC3E}">
        <p14:creationId xmlns:p14="http://schemas.microsoft.com/office/powerpoint/2010/main" val="6801166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refactor some more!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5562"/>
            <a:ext cx="12192000" cy="503078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buy $, $ to spend,  sell $, N stocks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setupOrder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SNDP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10,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1000000,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20,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1000  );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setupOrder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string_view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&amp;,    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  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setupOrder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SNDP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          { 10, 1000000 }, { 20, 1000 });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42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5760" y="4433252"/>
            <a:ext cx="4308140" cy="2423329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35847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Strong types</a:t>
            </a:r>
          </a:p>
        </p:txBody>
      </p:sp>
      <p:pic>
        <p:nvPicPr>
          <p:cNvPr id="1026" name="Picture 2" descr="https://i.kym-cdn.com/photos/images/newsfeed/001/582/322/94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7019" y="0"/>
            <a:ext cx="505796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732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uint64_t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priceToBuyInDollars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uint64_t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sumToSpendInDollars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priceToBuyInDollars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priceToBuyInDollars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sumToSpendInDollars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sumToSpendInDollars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{}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uint64_t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priceToBuyInDollars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uint64_t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sumToSpendInDollars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814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uint64_t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priceToSellInDollars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uint32_t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stocksToSell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priceToSellInDollars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priceToSellInDollars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stocksToSell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stocksToSell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{}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uint64_t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priceToSellInDollars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uint32_t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stocksToSell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576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setupOrder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string_view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&amp;,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setupOrder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SNDP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{ 10, 1000000 }, { 20, 1000 });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doesn’t work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setupOrder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SNDP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10, 1000000 },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20, 1000 });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nope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setupOrder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SNDP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20, 1000 },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10, 1000000 });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✔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966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setupOrder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SNDP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20, 1000 },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10, 1000000 });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setupOrder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SNDP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20_$, 1000 },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10_$, 1000000_$ });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47</a:t>
            </a:fld>
            <a:endParaRPr lang="en-US"/>
          </a:p>
        </p:txBody>
      </p:sp>
      <p:sp>
        <p:nvSpPr>
          <p:cNvPr id="5" name="Down Arrow 4"/>
          <p:cNvSpPr/>
          <p:nvPr/>
        </p:nvSpPr>
        <p:spPr>
          <a:xfrm>
            <a:off x="5556000" y="3300956"/>
            <a:ext cx="1080000" cy="1080000"/>
          </a:xfrm>
          <a:prstGeom prst="downArrow">
            <a:avLst/>
          </a:prstGeom>
          <a:solidFill>
            <a:schemeClr val="accent6">
              <a:lumMod val="40000"/>
              <a:lumOff val="60000"/>
            </a:schemeClr>
          </a:solidFill>
          <a:ln w="31750"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28666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Correct by construction: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APIs That Are Easy to Use and Hard to Misuse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by Matt </a:t>
            </a:r>
            <a:r>
              <a:rPr lang="en-US" dirty="0" err="1"/>
              <a:t>Godbolt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https://youtu.be/nLSm3Haxz0I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48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7887" y="2365013"/>
            <a:ext cx="7996225" cy="4497206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4381433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Consider making </a:t>
            </a:r>
            <a:r>
              <a:rPr lang="en-US" dirty="0" err="1">
                <a:solidFill>
                  <a:schemeClr val="tx1"/>
                </a:solidFill>
              </a:rPr>
              <a:t>ctors</a:t>
            </a:r>
            <a:r>
              <a:rPr lang="en-US" dirty="0">
                <a:solidFill>
                  <a:schemeClr val="tx1"/>
                </a:solidFill>
              </a:rPr>
              <a:t> and </a:t>
            </a:r>
            <a:r>
              <a:rPr lang="en-US" dirty="0" err="1">
                <a:solidFill>
                  <a:schemeClr val="tx1"/>
                </a:solidFill>
              </a:rPr>
              <a:t>dtors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rgbClr val="002060"/>
                </a:solidFill>
                <a:latin typeface="Consolas" panose="020B0609020204030204" pitchFamily="49" charset="0"/>
              </a:rPr>
              <a:t>constexpr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/>
          </a:bodyPr>
          <a:lstStyle/>
          <a:p>
            <a:pPr marL="234000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234000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bar;</a:t>
            </a:r>
          </a:p>
          <a:p>
            <a:pPr marL="234000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234000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foo =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42, 1.618033988749895 };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getFoo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foo =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getFoo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constinit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foo =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getFoo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C++20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49</a:t>
            </a:fld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639616" y="1986329"/>
            <a:ext cx="576064" cy="16948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2639616" y="2204864"/>
            <a:ext cx="576064" cy="117242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983432" y="1860441"/>
            <a:ext cx="1656184" cy="461665"/>
          </a:xfrm>
          <a:prstGeom prst="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literal types</a:t>
            </a:r>
          </a:p>
        </p:txBody>
      </p:sp>
    </p:spTree>
    <p:extLst>
      <p:ext uri="{BB962C8B-B14F-4D97-AF65-F5344CB8AC3E}">
        <p14:creationId xmlns:p14="http://schemas.microsoft.com/office/powerpoint/2010/main" val="1218824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7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3" dur="indefinite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8" dur="indefinite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of zero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special functions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2" descr="https://howardhinnant.github.io/smf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8285" y="1325563"/>
            <a:ext cx="7375430" cy="5532437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8546841" y="744177"/>
            <a:ext cx="3629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/>
              </a:rPr>
              <a:t>Howard </a:t>
            </a:r>
            <a:r>
              <a:rPr lang="en-US" sz="2800" dirty="0" err="1">
                <a:effectLst/>
              </a:rPr>
              <a:t>Hinnant’s</a:t>
            </a:r>
            <a:r>
              <a:rPr lang="en-US" sz="2800" dirty="0">
                <a:effectLst/>
              </a:rPr>
              <a:t> </a:t>
            </a:r>
            <a:r>
              <a:rPr lang="en-US" sz="2800" dirty="0"/>
              <a:t>table</a:t>
            </a:r>
            <a:endParaRPr lang="en-US" sz="2800" dirty="0">
              <a:effectLst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9899782" y="1278292"/>
            <a:ext cx="643813" cy="1390670"/>
            <a:chOff x="9825134" y="1390261"/>
            <a:chExt cx="643813" cy="1390670"/>
          </a:xfrm>
          <a:effectLst/>
        </p:grpSpPr>
        <p:sp>
          <p:nvSpPr>
            <p:cNvPr id="8" name="Freeform 7"/>
            <p:cNvSpPr/>
            <p:nvPr/>
          </p:nvSpPr>
          <p:spPr>
            <a:xfrm>
              <a:off x="9834466" y="1390261"/>
              <a:ext cx="634481" cy="1380931"/>
            </a:xfrm>
            <a:custGeom>
              <a:avLst/>
              <a:gdLst>
                <a:gd name="connsiteX0" fmla="*/ 559836 w 634481"/>
                <a:gd name="connsiteY0" fmla="*/ 0 h 1380931"/>
                <a:gd name="connsiteX1" fmla="*/ 578498 w 634481"/>
                <a:gd name="connsiteY1" fmla="*/ 74645 h 1380931"/>
                <a:gd name="connsiteX2" fmla="*/ 615820 w 634481"/>
                <a:gd name="connsiteY2" fmla="*/ 205274 h 1380931"/>
                <a:gd name="connsiteX3" fmla="*/ 625151 w 634481"/>
                <a:gd name="connsiteY3" fmla="*/ 279919 h 1380931"/>
                <a:gd name="connsiteX4" fmla="*/ 634481 w 634481"/>
                <a:gd name="connsiteY4" fmla="*/ 335902 h 1380931"/>
                <a:gd name="connsiteX5" fmla="*/ 625151 w 634481"/>
                <a:gd name="connsiteY5" fmla="*/ 699796 h 1380931"/>
                <a:gd name="connsiteX6" fmla="*/ 606489 w 634481"/>
                <a:gd name="connsiteY6" fmla="*/ 755780 h 1380931"/>
                <a:gd name="connsiteX7" fmla="*/ 559836 w 634481"/>
                <a:gd name="connsiteY7" fmla="*/ 877078 h 1380931"/>
                <a:gd name="connsiteX8" fmla="*/ 541175 w 634481"/>
                <a:gd name="connsiteY8" fmla="*/ 923731 h 1380931"/>
                <a:gd name="connsiteX9" fmla="*/ 485192 w 634481"/>
                <a:gd name="connsiteY9" fmla="*/ 1007706 h 1380931"/>
                <a:gd name="connsiteX10" fmla="*/ 466530 w 634481"/>
                <a:gd name="connsiteY10" fmla="*/ 1035698 h 1380931"/>
                <a:gd name="connsiteX11" fmla="*/ 438538 w 634481"/>
                <a:gd name="connsiteY11" fmla="*/ 1054359 h 1380931"/>
                <a:gd name="connsiteX12" fmla="*/ 401216 w 634481"/>
                <a:gd name="connsiteY12" fmla="*/ 1101012 h 1380931"/>
                <a:gd name="connsiteX13" fmla="*/ 354563 w 634481"/>
                <a:gd name="connsiteY13" fmla="*/ 1138335 h 1380931"/>
                <a:gd name="connsiteX14" fmla="*/ 223934 w 634481"/>
                <a:gd name="connsiteY14" fmla="*/ 1250302 h 1380931"/>
                <a:gd name="connsiteX15" fmla="*/ 167951 w 634481"/>
                <a:gd name="connsiteY15" fmla="*/ 1287625 h 1380931"/>
                <a:gd name="connsiteX16" fmla="*/ 149289 w 634481"/>
                <a:gd name="connsiteY16" fmla="*/ 1306286 h 1380931"/>
                <a:gd name="connsiteX17" fmla="*/ 93306 w 634481"/>
                <a:gd name="connsiteY17" fmla="*/ 1324947 h 1380931"/>
                <a:gd name="connsiteX18" fmla="*/ 65314 w 634481"/>
                <a:gd name="connsiteY18" fmla="*/ 1343608 h 1380931"/>
                <a:gd name="connsiteX19" fmla="*/ 37322 w 634481"/>
                <a:gd name="connsiteY19" fmla="*/ 1352939 h 1380931"/>
                <a:gd name="connsiteX20" fmla="*/ 0 w 634481"/>
                <a:gd name="connsiteY20" fmla="*/ 1380931 h 1380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34481" h="1380931">
                  <a:moveTo>
                    <a:pt x="559836" y="0"/>
                  </a:moveTo>
                  <a:cubicBezTo>
                    <a:pt x="576882" y="85225"/>
                    <a:pt x="560564" y="13668"/>
                    <a:pt x="578498" y="74645"/>
                  </a:cubicBezTo>
                  <a:cubicBezTo>
                    <a:pt x="591276" y="118090"/>
                    <a:pt x="615820" y="205274"/>
                    <a:pt x="615820" y="205274"/>
                  </a:cubicBezTo>
                  <a:cubicBezTo>
                    <a:pt x="618930" y="230156"/>
                    <a:pt x="621605" y="255096"/>
                    <a:pt x="625151" y="279919"/>
                  </a:cubicBezTo>
                  <a:cubicBezTo>
                    <a:pt x="627826" y="298647"/>
                    <a:pt x="634481" y="316984"/>
                    <a:pt x="634481" y="335902"/>
                  </a:cubicBezTo>
                  <a:cubicBezTo>
                    <a:pt x="634481" y="457240"/>
                    <a:pt x="633222" y="578727"/>
                    <a:pt x="625151" y="699796"/>
                  </a:cubicBezTo>
                  <a:cubicBezTo>
                    <a:pt x="623843" y="719423"/>
                    <a:pt x="612274" y="736979"/>
                    <a:pt x="606489" y="755780"/>
                  </a:cubicBezTo>
                  <a:cubicBezTo>
                    <a:pt x="568406" y="879547"/>
                    <a:pt x="610569" y="765465"/>
                    <a:pt x="559836" y="877078"/>
                  </a:cubicBezTo>
                  <a:cubicBezTo>
                    <a:pt x="552905" y="892326"/>
                    <a:pt x="548665" y="908750"/>
                    <a:pt x="541175" y="923731"/>
                  </a:cubicBezTo>
                  <a:cubicBezTo>
                    <a:pt x="520144" y="965793"/>
                    <a:pt x="511235" y="971246"/>
                    <a:pt x="485192" y="1007706"/>
                  </a:cubicBezTo>
                  <a:cubicBezTo>
                    <a:pt x="478674" y="1016831"/>
                    <a:pt x="474460" y="1027768"/>
                    <a:pt x="466530" y="1035698"/>
                  </a:cubicBezTo>
                  <a:cubicBezTo>
                    <a:pt x="458600" y="1043627"/>
                    <a:pt x="446467" y="1046430"/>
                    <a:pt x="438538" y="1054359"/>
                  </a:cubicBezTo>
                  <a:cubicBezTo>
                    <a:pt x="424456" y="1068441"/>
                    <a:pt x="415298" y="1086930"/>
                    <a:pt x="401216" y="1101012"/>
                  </a:cubicBezTo>
                  <a:cubicBezTo>
                    <a:pt x="387134" y="1115094"/>
                    <a:pt x="369366" y="1125012"/>
                    <a:pt x="354563" y="1138335"/>
                  </a:cubicBezTo>
                  <a:cubicBezTo>
                    <a:pt x="282015" y="1203628"/>
                    <a:pt x="326591" y="1181862"/>
                    <a:pt x="223934" y="1250302"/>
                  </a:cubicBezTo>
                  <a:cubicBezTo>
                    <a:pt x="205273" y="1262743"/>
                    <a:pt x="183810" y="1271766"/>
                    <a:pt x="167951" y="1287625"/>
                  </a:cubicBezTo>
                  <a:cubicBezTo>
                    <a:pt x="161730" y="1293845"/>
                    <a:pt x="157157" y="1302352"/>
                    <a:pt x="149289" y="1306286"/>
                  </a:cubicBezTo>
                  <a:cubicBezTo>
                    <a:pt x="131695" y="1315083"/>
                    <a:pt x="93306" y="1324947"/>
                    <a:pt x="93306" y="1324947"/>
                  </a:cubicBezTo>
                  <a:cubicBezTo>
                    <a:pt x="83975" y="1331167"/>
                    <a:pt x="75344" y="1338593"/>
                    <a:pt x="65314" y="1343608"/>
                  </a:cubicBezTo>
                  <a:cubicBezTo>
                    <a:pt x="56517" y="1348007"/>
                    <a:pt x="46119" y="1348540"/>
                    <a:pt x="37322" y="1352939"/>
                  </a:cubicBezTo>
                  <a:cubicBezTo>
                    <a:pt x="16218" y="1363491"/>
                    <a:pt x="13122" y="1367808"/>
                    <a:pt x="0" y="1380931"/>
                  </a:cubicBezTo>
                </a:path>
              </a:pathLst>
            </a:custGeom>
            <a:noFill/>
            <a:ln w="38100" cap="rnd">
              <a:solidFill>
                <a:srgbClr val="C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9"/>
            <p:cNvSpPr/>
            <p:nvPr/>
          </p:nvSpPr>
          <p:spPr>
            <a:xfrm>
              <a:off x="9825134" y="2575249"/>
              <a:ext cx="279919" cy="205682"/>
            </a:xfrm>
            <a:custGeom>
              <a:avLst/>
              <a:gdLst>
                <a:gd name="connsiteX0" fmla="*/ 158621 w 279919"/>
                <a:gd name="connsiteY0" fmla="*/ 0 h 205682"/>
                <a:gd name="connsiteX1" fmla="*/ 121298 w 279919"/>
                <a:gd name="connsiteY1" fmla="*/ 46653 h 205682"/>
                <a:gd name="connsiteX2" fmla="*/ 102637 w 279919"/>
                <a:gd name="connsiteY2" fmla="*/ 74644 h 205682"/>
                <a:gd name="connsiteX3" fmla="*/ 83976 w 279919"/>
                <a:gd name="connsiteY3" fmla="*/ 93306 h 205682"/>
                <a:gd name="connsiteX4" fmla="*/ 65315 w 279919"/>
                <a:gd name="connsiteY4" fmla="*/ 121298 h 205682"/>
                <a:gd name="connsiteX5" fmla="*/ 46653 w 279919"/>
                <a:gd name="connsiteY5" fmla="*/ 139959 h 205682"/>
                <a:gd name="connsiteX6" fmla="*/ 27992 w 279919"/>
                <a:gd name="connsiteY6" fmla="*/ 167951 h 205682"/>
                <a:gd name="connsiteX7" fmla="*/ 0 w 279919"/>
                <a:gd name="connsiteY7" fmla="*/ 186612 h 205682"/>
                <a:gd name="connsiteX8" fmla="*/ 205274 w 279919"/>
                <a:gd name="connsiteY8" fmla="*/ 205273 h 205682"/>
                <a:gd name="connsiteX9" fmla="*/ 279919 w 279919"/>
                <a:gd name="connsiteY9" fmla="*/ 205273 h 205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9919" h="205682">
                  <a:moveTo>
                    <a:pt x="158621" y="0"/>
                  </a:moveTo>
                  <a:cubicBezTo>
                    <a:pt x="146180" y="15551"/>
                    <a:pt x="133247" y="30721"/>
                    <a:pt x="121298" y="46653"/>
                  </a:cubicBezTo>
                  <a:cubicBezTo>
                    <a:pt x="114570" y="55624"/>
                    <a:pt x="109642" y="65888"/>
                    <a:pt x="102637" y="74644"/>
                  </a:cubicBezTo>
                  <a:cubicBezTo>
                    <a:pt x="97142" y="81513"/>
                    <a:pt x="89471" y="86437"/>
                    <a:pt x="83976" y="93306"/>
                  </a:cubicBezTo>
                  <a:cubicBezTo>
                    <a:pt x="76971" y="102063"/>
                    <a:pt x="72320" y="112541"/>
                    <a:pt x="65315" y="121298"/>
                  </a:cubicBezTo>
                  <a:cubicBezTo>
                    <a:pt x="59819" y="128167"/>
                    <a:pt x="52149" y="133090"/>
                    <a:pt x="46653" y="139959"/>
                  </a:cubicBezTo>
                  <a:cubicBezTo>
                    <a:pt x="39648" y="148716"/>
                    <a:pt x="35921" y="160022"/>
                    <a:pt x="27992" y="167951"/>
                  </a:cubicBezTo>
                  <a:cubicBezTo>
                    <a:pt x="20063" y="175880"/>
                    <a:pt x="9331" y="180392"/>
                    <a:pt x="0" y="186612"/>
                  </a:cubicBezTo>
                  <a:cubicBezTo>
                    <a:pt x="82495" y="214108"/>
                    <a:pt x="28019" y="198708"/>
                    <a:pt x="205274" y="205273"/>
                  </a:cubicBezTo>
                  <a:cubicBezTo>
                    <a:pt x="230139" y="206194"/>
                    <a:pt x="255037" y="205273"/>
                    <a:pt x="279919" y="205273"/>
                  </a:cubicBezTo>
                </a:path>
              </a:pathLst>
            </a:custGeom>
            <a:noFill/>
            <a:ln w="38100" cap="rnd">
              <a:solidFill>
                <a:srgbClr val="C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628261" y="3470988"/>
            <a:ext cx="8864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easy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1514669" y="3482125"/>
            <a:ext cx="1191209" cy="697989"/>
            <a:chOff x="1514669" y="3482125"/>
            <a:chExt cx="1191209" cy="697989"/>
          </a:xfrm>
          <a:effectLst>
            <a:glow rad="63500">
              <a:schemeClr val="bg1"/>
            </a:glow>
          </a:effectLst>
        </p:grpSpPr>
        <p:cxnSp>
          <p:nvCxnSpPr>
            <p:cNvPr id="17" name="Straight Arrow Connector 16"/>
            <p:cNvCxnSpPr>
              <a:stCxn id="13" idx="3"/>
            </p:cNvCxnSpPr>
            <p:nvPr/>
          </p:nvCxnSpPr>
          <p:spPr>
            <a:xfrm>
              <a:off x="1514669" y="3701821"/>
              <a:ext cx="1013927" cy="478293"/>
            </a:xfrm>
            <a:prstGeom prst="straightConnector1">
              <a:avLst/>
            </a:prstGeom>
            <a:ln w="31750" cap="rnd">
              <a:tailEnd type="triangle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13" idx="3"/>
            </p:cNvCxnSpPr>
            <p:nvPr/>
          </p:nvCxnSpPr>
          <p:spPr>
            <a:xfrm flipV="1">
              <a:off x="1514669" y="3482125"/>
              <a:ext cx="1191209" cy="219696"/>
            </a:xfrm>
            <a:prstGeom prst="straightConnector1">
              <a:avLst/>
            </a:prstGeom>
            <a:ln w="31750" cap="rnd">
              <a:tailEnd type="triangle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373225" y="5062170"/>
            <a:ext cx="13933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hard!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1766596" y="4954555"/>
            <a:ext cx="893616" cy="1401795"/>
            <a:chOff x="1766596" y="4954555"/>
            <a:chExt cx="893616" cy="1401795"/>
          </a:xfrm>
          <a:effectLst>
            <a:glow rad="63500">
              <a:schemeClr val="bg1"/>
            </a:glow>
          </a:effectLst>
        </p:grpSpPr>
        <p:cxnSp>
          <p:nvCxnSpPr>
            <p:cNvPr id="26" name="Straight Arrow Connector 25"/>
            <p:cNvCxnSpPr>
              <a:stCxn id="25" idx="3"/>
            </p:cNvCxnSpPr>
            <p:nvPr/>
          </p:nvCxnSpPr>
          <p:spPr>
            <a:xfrm>
              <a:off x="1766596" y="5293003"/>
              <a:ext cx="893616" cy="1063347"/>
            </a:xfrm>
            <a:prstGeom prst="straightConnector1">
              <a:avLst/>
            </a:prstGeom>
            <a:ln w="31750" cap="rnd">
              <a:tailEnd type="triangle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25" idx="3"/>
            </p:cNvCxnSpPr>
            <p:nvPr/>
          </p:nvCxnSpPr>
          <p:spPr>
            <a:xfrm flipV="1">
              <a:off x="1766596" y="4954555"/>
              <a:ext cx="762000" cy="338448"/>
            </a:xfrm>
            <a:prstGeom prst="straightConnector1">
              <a:avLst/>
            </a:prstGeom>
            <a:ln w="31750" cap="rnd">
              <a:tailEnd type="triangle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3" name="Picture 4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33" y="5398454"/>
            <a:ext cx="1231746" cy="1422222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54" y="2279986"/>
            <a:ext cx="926984" cy="140317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828815" y="3663950"/>
            <a:ext cx="6665041" cy="3110706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2790908" y="3645024"/>
            <a:ext cx="6702949" cy="71562"/>
          </a:xfrm>
          <a:custGeom>
            <a:avLst/>
            <a:gdLst>
              <a:gd name="connsiteX0" fmla="*/ 0 w 6702949"/>
              <a:gd name="connsiteY0" fmla="*/ 31805 h 71562"/>
              <a:gd name="connsiteX1" fmla="*/ 254442 w 6702949"/>
              <a:gd name="connsiteY1" fmla="*/ 39757 h 71562"/>
              <a:gd name="connsiteX2" fmla="*/ 914400 w 6702949"/>
              <a:gd name="connsiteY2" fmla="*/ 55659 h 71562"/>
              <a:gd name="connsiteX3" fmla="*/ 1232452 w 6702949"/>
              <a:gd name="connsiteY3" fmla="*/ 47708 h 71562"/>
              <a:gd name="connsiteX4" fmla="*/ 1478942 w 6702949"/>
              <a:gd name="connsiteY4" fmla="*/ 39757 h 71562"/>
              <a:gd name="connsiteX5" fmla="*/ 2202511 w 6702949"/>
              <a:gd name="connsiteY5" fmla="*/ 47708 h 71562"/>
              <a:gd name="connsiteX6" fmla="*/ 2337683 w 6702949"/>
              <a:gd name="connsiteY6" fmla="*/ 55659 h 71562"/>
              <a:gd name="connsiteX7" fmla="*/ 3093057 w 6702949"/>
              <a:gd name="connsiteY7" fmla="*/ 39757 h 71562"/>
              <a:gd name="connsiteX8" fmla="*/ 3538330 w 6702949"/>
              <a:gd name="connsiteY8" fmla="*/ 39757 h 71562"/>
              <a:gd name="connsiteX9" fmla="*/ 3872285 w 6702949"/>
              <a:gd name="connsiteY9" fmla="*/ 47708 h 71562"/>
              <a:gd name="connsiteX10" fmla="*/ 3975652 w 6702949"/>
              <a:gd name="connsiteY10" fmla="*/ 55659 h 71562"/>
              <a:gd name="connsiteX11" fmla="*/ 4047214 w 6702949"/>
              <a:gd name="connsiteY11" fmla="*/ 63611 h 71562"/>
              <a:gd name="connsiteX12" fmla="*/ 4134678 w 6702949"/>
              <a:gd name="connsiteY12" fmla="*/ 71562 h 71562"/>
              <a:gd name="connsiteX13" fmla="*/ 4373217 w 6702949"/>
              <a:gd name="connsiteY13" fmla="*/ 63611 h 71562"/>
              <a:gd name="connsiteX14" fmla="*/ 4603805 w 6702949"/>
              <a:gd name="connsiteY14" fmla="*/ 47708 h 71562"/>
              <a:gd name="connsiteX15" fmla="*/ 4762831 w 6702949"/>
              <a:gd name="connsiteY15" fmla="*/ 31805 h 71562"/>
              <a:gd name="connsiteX16" fmla="*/ 4898003 w 6702949"/>
              <a:gd name="connsiteY16" fmla="*/ 15903 h 71562"/>
              <a:gd name="connsiteX17" fmla="*/ 5923722 w 6702949"/>
              <a:gd name="connsiteY17" fmla="*/ 0 h 71562"/>
              <a:gd name="connsiteX18" fmla="*/ 6011186 w 6702949"/>
              <a:gd name="connsiteY18" fmla="*/ 7951 h 71562"/>
              <a:gd name="connsiteX19" fmla="*/ 6066845 w 6702949"/>
              <a:gd name="connsiteY19" fmla="*/ 15903 h 71562"/>
              <a:gd name="connsiteX20" fmla="*/ 6702949 w 6702949"/>
              <a:gd name="connsiteY20" fmla="*/ 23854 h 71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702949" h="71562">
                <a:moveTo>
                  <a:pt x="0" y="31805"/>
                </a:moveTo>
                <a:lnTo>
                  <a:pt x="254442" y="39757"/>
                </a:lnTo>
                <a:cubicBezTo>
                  <a:pt x="937614" y="55110"/>
                  <a:pt x="483200" y="39075"/>
                  <a:pt x="914400" y="55659"/>
                </a:cubicBezTo>
                <a:lnTo>
                  <a:pt x="1232452" y="47708"/>
                </a:lnTo>
                <a:cubicBezTo>
                  <a:pt x="1314625" y="45393"/>
                  <a:pt x="1396736" y="39757"/>
                  <a:pt x="1478942" y="39757"/>
                </a:cubicBezTo>
                <a:cubicBezTo>
                  <a:pt x="1720146" y="39757"/>
                  <a:pt x="1961321" y="45058"/>
                  <a:pt x="2202511" y="47708"/>
                </a:cubicBezTo>
                <a:cubicBezTo>
                  <a:pt x="2247568" y="50358"/>
                  <a:pt x="2292548" y="55659"/>
                  <a:pt x="2337683" y="55659"/>
                </a:cubicBezTo>
                <a:cubicBezTo>
                  <a:pt x="2625922" y="55659"/>
                  <a:pt x="2822883" y="48200"/>
                  <a:pt x="3093057" y="39757"/>
                </a:cubicBezTo>
                <a:cubicBezTo>
                  <a:pt x="3287771" y="18120"/>
                  <a:pt x="3144178" y="30899"/>
                  <a:pt x="3538330" y="39757"/>
                </a:cubicBezTo>
                <a:lnTo>
                  <a:pt x="3872285" y="47708"/>
                </a:lnTo>
                <a:lnTo>
                  <a:pt x="3975652" y="55659"/>
                </a:lnTo>
                <a:cubicBezTo>
                  <a:pt x="3999554" y="57832"/>
                  <a:pt x="4023332" y="61223"/>
                  <a:pt x="4047214" y="63611"/>
                </a:cubicBezTo>
                <a:lnTo>
                  <a:pt x="4134678" y="71562"/>
                </a:lnTo>
                <a:lnTo>
                  <a:pt x="4373217" y="63611"/>
                </a:lnTo>
                <a:cubicBezTo>
                  <a:pt x="4417210" y="61698"/>
                  <a:pt x="4553815" y="52253"/>
                  <a:pt x="4603805" y="47708"/>
                </a:cubicBezTo>
                <a:cubicBezTo>
                  <a:pt x="4656859" y="42885"/>
                  <a:pt x="4710093" y="39339"/>
                  <a:pt x="4762831" y="31805"/>
                </a:cubicBezTo>
                <a:cubicBezTo>
                  <a:pt x="4801602" y="26266"/>
                  <a:pt x="4861321" y="16936"/>
                  <a:pt x="4898003" y="15903"/>
                </a:cubicBezTo>
                <a:cubicBezTo>
                  <a:pt x="4981481" y="13551"/>
                  <a:pt x="5869873" y="792"/>
                  <a:pt x="5923722" y="0"/>
                </a:cubicBezTo>
                <a:cubicBezTo>
                  <a:pt x="5952877" y="2650"/>
                  <a:pt x="5982090" y="4718"/>
                  <a:pt x="6011186" y="7951"/>
                </a:cubicBezTo>
                <a:cubicBezTo>
                  <a:pt x="6029813" y="10021"/>
                  <a:pt x="6048130" y="14918"/>
                  <a:pt x="6066845" y="15903"/>
                </a:cubicBezTo>
                <a:cubicBezTo>
                  <a:pt x="6297462" y="28041"/>
                  <a:pt x="6461273" y="23854"/>
                  <a:pt x="6702949" y="23854"/>
                </a:cubicBezTo>
              </a:path>
            </a:pathLst>
          </a:custGeom>
          <a:noFill/>
          <a:ln w="381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664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5" grpId="0"/>
      <p:bldP spid="2" grpId="0" animBg="1"/>
      <p:bldP spid="3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 making </a:t>
            </a:r>
            <a:r>
              <a:rPr lang="en-US" dirty="0" err="1"/>
              <a:t>ctors</a:t>
            </a:r>
            <a:r>
              <a:rPr lang="en-US" dirty="0"/>
              <a:t> and </a:t>
            </a:r>
            <a:r>
              <a:rPr lang="en-US" dirty="0" err="1"/>
              <a:t>dtors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</a:rPr>
              <a:t>constexpr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string_view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featureList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speed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coolness = 0;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f1 =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f2 =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shiny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f3 =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9000 };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50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225906" y="2820685"/>
            <a:ext cx="2277806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trivial destructor</a:t>
            </a:r>
          </a:p>
        </p:txBody>
      </p:sp>
      <p:cxnSp>
        <p:nvCxnSpPr>
          <p:cNvPr id="8" name="Straight Arrow Connector 7"/>
          <p:cNvCxnSpPr>
            <a:stCxn id="6" idx="1"/>
          </p:cNvCxnSpPr>
          <p:nvPr/>
        </p:nvCxnSpPr>
        <p:spPr>
          <a:xfrm flipH="1">
            <a:off x="3071664" y="1427585"/>
            <a:ext cx="1152128" cy="40288"/>
          </a:xfrm>
          <a:prstGeom prst="straightConnector1">
            <a:avLst/>
          </a:prstGeom>
          <a:ln w="31750">
            <a:tailEnd type="triangle" w="lg" len="lg"/>
          </a:ln>
          <a:effectLst>
            <a:glow rad="762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223792" y="1196752"/>
            <a:ext cx="151216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literal type</a:t>
            </a:r>
          </a:p>
        </p:txBody>
      </p:sp>
    </p:spTree>
    <p:extLst>
      <p:ext uri="{BB962C8B-B14F-4D97-AF65-F5344CB8AC3E}">
        <p14:creationId xmlns:p14="http://schemas.microsoft.com/office/powerpoint/2010/main" val="30700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 making </a:t>
            </a:r>
            <a:r>
              <a:rPr lang="en-US" dirty="0" err="1"/>
              <a:t>ctors</a:t>
            </a:r>
            <a:r>
              <a:rPr lang="en-US" dirty="0"/>
              <a:t> and </a:t>
            </a:r>
            <a:r>
              <a:rPr lang="en-US" dirty="0" err="1"/>
              <a:t>dtors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</a:rPr>
              <a:t>constexpr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string_view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featureList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speed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coolness = 0;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f1 =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f2 =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shiny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f3 =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9000 };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51</a:t>
            </a:fld>
            <a:endParaRPr lang="en-US"/>
          </a:p>
        </p:txBody>
      </p:sp>
      <p:cxnSp>
        <p:nvCxnSpPr>
          <p:cNvPr id="8" name="Straight Arrow Connector 7"/>
          <p:cNvCxnSpPr>
            <a:stCxn id="6" idx="1"/>
          </p:cNvCxnSpPr>
          <p:nvPr/>
        </p:nvCxnSpPr>
        <p:spPr>
          <a:xfrm flipH="1">
            <a:off x="3071664" y="1427585"/>
            <a:ext cx="1152128" cy="40288"/>
          </a:xfrm>
          <a:prstGeom prst="straightConnector1">
            <a:avLst/>
          </a:prstGeom>
          <a:ln w="31750">
            <a:tailEnd type="triangle" w="lg" len="lg"/>
          </a:ln>
          <a:effectLst>
            <a:glow rad="762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223792" y="1196752"/>
            <a:ext cx="2664296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literal type in </a:t>
            </a:r>
            <a:r>
              <a:rPr lang="en-US" sz="2400" b="1" dirty="0"/>
              <a:t>C++20</a:t>
            </a:r>
          </a:p>
        </p:txBody>
      </p:sp>
    </p:spTree>
    <p:extLst>
      <p:ext uri="{BB962C8B-B14F-4D97-AF65-F5344CB8AC3E}">
        <p14:creationId xmlns:p14="http://schemas.microsoft.com/office/powerpoint/2010/main" val="1293577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4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5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yourself!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double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speed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speed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&lt; 0.)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throw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Error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speed must be non-negative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fr-FR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Fidget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-1.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created a fidget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52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459997" y="0"/>
            <a:ext cx="273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itempool.com/</a:t>
            </a:r>
            <a:r>
              <a:rPr lang="en-US" dirty="0" err="1">
                <a:hlinkClick r:id="rId2"/>
              </a:rPr>
              <a:t>cpp</a:t>
            </a:r>
            <a:r>
              <a:rPr lang="en-US" dirty="0">
                <a:hlinkClick r:id="rId2"/>
              </a:rPr>
              <a:t>-ape/live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968994" y="369332"/>
            <a:ext cx="2223006" cy="2223006"/>
            <a:chOff x="9968994" y="369332"/>
            <a:chExt cx="2223006" cy="2223006"/>
          </a:xfrm>
        </p:grpSpPr>
        <p:pic>
          <p:nvPicPr>
            <p:cNvPr id="7" name="Picture 8" descr="https://keremerkan.net/generator/code.png?do=1&amp;action=site&amp;ecl=H&amp;block=5&amp;margin=1&amp;otype=png&amp;ctype=q&amp;fg=%23000000&amp;bg=%23FFFFFF&amp;hid=155e98d6-79940366&amp;site_url=https%3A//itempool.com/cpp-ape/liv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68994" y="369332"/>
              <a:ext cx="2223006" cy="22230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" descr="Question Mark on Microsoft Windows 10 May 2019 Update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94722" y="995060"/>
              <a:ext cx="971550" cy="971550"/>
            </a:xfrm>
            <a:prstGeom prst="rect">
              <a:avLst/>
            </a:prstGeom>
            <a:noFill/>
            <a:effectLst>
              <a:glow rad="76200">
                <a:schemeClr val="bg1"/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/>
          <p:cNvSpPr txBox="1"/>
          <p:nvPr/>
        </p:nvSpPr>
        <p:spPr>
          <a:xfrm>
            <a:off x="9968994" y="2592338"/>
            <a:ext cx="222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Item 6</a:t>
            </a:r>
          </a:p>
        </p:txBody>
      </p:sp>
    </p:spTree>
    <p:extLst>
      <p:ext uri="{BB962C8B-B14F-4D97-AF65-F5344CB8AC3E}">
        <p14:creationId xmlns:p14="http://schemas.microsoft.com/office/powerpoint/2010/main" val="190105174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 making </a:t>
            </a:r>
            <a:r>
              <a:rPr lang="en-US" dirty="0" err="1"/>
              <a:t>ctors</a:t>
            </a:r>
            <a:r>
              <a:rPr lang="en-US" dirty="0"/>
              <a:t> and </a:t>
            </a:r>
            <a:r>
              <a:rPr lang="en-US" dirty="0" err="1"/>
              <a:t>dtors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</a:rPr>
              <a:t>constexpr</a:t>
            </a:r>
            <a:endParaRPr lang="en-US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delete[]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storage;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size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char_traits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length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storage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[size];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size, storage);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*storage =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nullptr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size = 0;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7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 making </a:t>
            </a:r>
            <a:r>
              <a:rPr lang="en-US" dirty="0" err="1"/>
              <a:t>ctors</a:t>
            </a:r>
            <a:r>
              <a:rPr lang="en-US" dirty="0"/>
              <a:t> and </a:t>
            </a:r>
            <a:r>
              <a:rPr lang="en-US" dirty="0" err="1"/>
              <a:t>dtors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</a:rPr>
              <a:t>constexpr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process(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*s)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string{ s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result;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processingResult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process(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text to process!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54</a:t>
            </a:fld>
            <a:endParaRPr lang="en-US"/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5868988" y="-47275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27448" y="3098974"/>
            <a:ext cx="2880320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endParaRPr lang="en-US" sz="2400" dirty="0"/>
          </a:p>
        </p:txBody>
      </p:sp>
      <p:cxnSp>
        <p:nvCxnSpPr>
          <p:cNvPr id="12" name="Straight Arrow Connector 11"/>
          <p:cNvCxnSpPr>
            <a:stCxn id="9" idx="1"/>
          </p:cNvCxnSpPr>
          <p:nvPr/>
        </p:nvCxnSpPr>
        <p:spPr>
          <a:xfrm flipH="1" flipV="1">
            <a:off x="4583832" y="2060848"/>
            <a:ext cx="936104" cy="302841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519936" y="2132856"/>
            <a:ext cx="2514600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memory allocation</a:t>
            </a:r>
          </a:p>
        </p:txBody>
      </p:sp>
      <p:cxnSp>
        <p:nvCxnSpPr>
          <p:cNvPr id="15" name="Straight Arrow Connector 14"/>
          <p:cNvCxnSpPr>
            <a:stCxn id="16" idx="1"/>
          </p:cNvCxnSpPr>
          <p:nvPr/>
        </p:nvCxnSpPr>
        <p:spPr>
          <a:xfrm flipH="1">
            <a:off x="3935760" y="3172086"/>
            <a:ext cx="1368152" cy="173126"/>
          </a:xfrm>
          <a:prstGeom prst="straightConnector1">
            <a:avLst/>
          </a:prstGeom>
          <a:ln w="31750">
            <a:tailEnd type="triangle" w="lg" len="lg"/>
          </a:ln>
          <a:effectLst>
            <a:glow rad="762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303912" y="2941253"/>
            <a:ext cx="403244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matched memory deallocation</a:t>
            </a:r>
          </a:p>
        </p:txBody>
      </p:sp>
    </p:spTree>
    <p:extLst>
      <p:ext uri="{BB962C8B-B14F-4D97-AF65-F5344CB8AC3E}">
        <p14:creationId xmlns:p14="http://schemas.microsoft.com/office/powerpoint/2010/main" val="226716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6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 making </a:t>
            </a:r>
            <a:r>
              <a:rPr lang="en-US" dirty="0" err="1"/>
              <a:t>ctors</a:t>
            </a:r>
            <a:r>
              <a:rPr lang="en-US" dirty="0"/>
              <a:t> and </a:t>
            </a:r>
            <a:r>
              <a:rPr lang="en-US" dirty="0" err="1"/>
              <a:t>dtors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</a:rPr>
              <a:t>constexpr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These containers are </a:t>
            </a:r>
            <a:r>
              <a:rPr lang="en-US" sz="2400" b="1" dirty="0"/>
              <a:t>literal types</a:t>
            </a:r>
            <a:r>
              <a:rPr lang="en-US" sz="2400" dirty="0"/>
              <a:t>:</a:t>
            </a:r>
          </a:p>
          <a:p>
            <a:pPr>
              <a:buClr>
                <a:schemeClr val="tx1"/>
              </a:buClr>
            </a:pP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basic_string</a:t>
            </a:r>
            <a:r>
              <a:rPr lang="en-US" sz="2400" dirty="0"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008000"/>
                </a:solidFill>
                <a:latin typeface="Consolas" panose="020B0609020204030204" pitchFamily="49" charset="0"/>
              </a:rPr>
              <a:t>// C++20</a:t>
            </a:r>
            <a:endParaRPr lang="en-US" sz="24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pPr>
              <a:buClr>
                <a:schemeClr val="tx1"/>
              </a:buClr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vector</a:t>
            </a:r>
            <a:r>
              <a:rPr lang="en-US" sz="2400" dirty="0">
                <a:latin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rgbClr val="008000"/>
                </a:solidFill>
                <a:latin typeface="Consolas" panose="020B0609020204030204" pitchFamily="49" charset="0"/>
              </a:rPr>
              <a:t>// C++20</a:t>
            </a:r>
            <a:endParaRPr lang="en-US" sz="24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pPr>
              <a:buClr>
                <a:schemeClr val="tx1"/>
              </a:buClr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array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These views are </a:t>
            </a:r>
            <a:r>
              <a:rPr lang="en-US" sz="2400" b="1" dirty="0"/>
              <a:t>literal types</a:t>
            </a:r>
            <a:r>
              <a:rPr lang="en-US" sz="2400" dirty="0"/>
              <a:t>:</a:t>
            </a:r>
          </a:p>
          <a:p>
            <a:pPr>
              <a:buClr>
                <a:schemeClr val="tx1"/>
              </a:buClr>
            </a:pP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basic_string_view</a:t>
            </a:r>
            <a:endParaRPr lang="en-US" sz="24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>
              <a:buClr>
                <a:schemeClr val="tx1"/>
              </a:buClr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span</a:t>
            </a:r>
            <a:r>
              <a:rPr lang="en-US" sz="2400" dirty="0"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008000"/>
                </a:solidFill>
                <a:latin typeface="Consolas" panose="020B0609020204030204" pitchFamily="49" charset="0"/>
              </a:rPr>
              <a:t>// C++20</a:t>
            </a:r>
            <a:endParaRPr lang="en-US" sz="2400" dirty="0">
              <a:latin typeface="Consolas" panose="020B0609020204030204" pitchFamily="49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Non-literal types</a:t>
            </a:r>
          </a:p>
          <a:p>
            <a:r>
              <a:rPr lang="en-US" sz="2400" dirty="0"/>
              <a:t>containers:</a:t>
            </a:r>
            <a:br>
              <a:rPr lang="en-US" sz="2400" dirty="0"/>
            </a:br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deque</a:t>
            </a:r>
            <a:r>
              <a:rPr lang="en-US" sz="2400" dirty="0"/>
              <a:t>, 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list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forward_list</a:t>
            </a:r>
            <a:r>
              <a:rPr lang="en-US" sz="2400" dirty="0"/>
              <a:t>,</a:t>
            </a:r>
            <a:br>
              <a:rPr lang="en-US" sz="2400" dirty="0"/>
            </a:br>
            <a:r>
              <a:rPr lang="en-US" sz="2400" dirty="0"/>
              <a:t>sets &amp; maps,</a:t>
            </a:r>
            <a:br>
              <a:rPr lang="en-US" sz="2400" dirty="0"/>
            </a:br>
            <a:r>
              <a:rPr lang="en-US" sz="2400" dirty="0"/>
              <a:t>unordered sets &amp; maps</a:t>
            </a:r>
          </a:p>
          <a:p>
            <a:r>
              <a:rPr lang="en-US" sz="2400" dirty="0"/>
              <a:t>adaptors:</a:t>
            </a:r>
            <a:br>
              <a:rPr lang="en-US" sz="2400" dirty="0"/>
            </a:br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queue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priority_queue</a:t>
            </a:r>
            <a:r>
              <a:rPr lang="en-US" sz="2400" dirty="0"/>
              <a:t>,</a:t>
            </a:r>
            <a:br>
              <a:rPr lang="en-US" sz="2400" dirty="0"/>
            </a:br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stack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1796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 making </a:t>
            </a:r>
            <a:r>
              <a:rPr lang="en-US" dirty="0" err="1"/>
              <a:t>ctors</a:t>
            </a:r>
            <a:r>
              <a:rPr lang="en-US" dirty="0"/>
              <a:t> and </a:t>
            </a:r>
            <a:r>
              <a:rPr lang="en-US" dirty="0" err="1"/>
              <a:t>dtors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</a:rPr>
              <a:t>constexpr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foo() {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not 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constexpr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string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  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  </a:t>
            </a:r>
            <a:r>
              <a:rPr lang="en-US" sz="2400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does not work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string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  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  </a:t>
            </a:r>
            <a:r>
              <a:rPr lang="en-US" sz="2400" dirty="0">
                <a:solidFill>
                  <a:srgbClr val="C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does not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56</a:t>
            </a:fld>
            <a:endParaRPr lang="en-US"/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5868988" y="-47275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5868988" y="-47275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075" name="Picture 3" descr="Frowning Face on Microsoft Windows 10 May 2019 Updat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000" y="2719015"/>
            <a:ext cx="324000" cy="3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Loudly Crying Face on Microsoft Windows 10 May 2019 Updat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6000" y="5013176"/>
            <a:ext cx="324000" cy="3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123037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Destructors are </a:t>
            </a:r>
            <a:r>
              <a:rPr lang="en-US" dirty="0">
                <a:solidFill>
                  <a:srgbClr val="002060"/>
                </a:solidFill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chemeClr val="tx1"/>
                </a:solidFill>
              </a:rPr>
              <a:t> by default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~Bar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throw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oops!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57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279576" y="2204864"/>
            <a:ext cx="1584176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1199456" y="4883968"/>
            <a:ext cx="1584176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~Bar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endParaRPr lang="en-US" sz="2400" dirty="0"/>
          </a:p>
        </p:txBody>
      </p:sp>
      <p:sp>
        <p:nvSpPr>
          <p:cNvPr id="13" name="Freeform 12"/>
          <p:cNvSpPr/>
          <p:nvPr/>
        </p:nvSpPr>
        <p:spPr>
          <a:xfrm>
            <a:off x="2779236" y="5106603"/>
            <a:ext cx="1516563" cy="183854"/>
          </a:xfrm>
          <a:custGeom>
            <a:avLst/>
            <a:gdLst>
              <a:gd name="connsiteX0" fmla="*/ 1371600 w 1371600"/>
              <a:gd name="connsiteY0" fmla="*/ 0 h 167951"/>
              <a:gd name="connsiteX1" fmla="*/ 625151 w 1371600"/>
              <a:gd name="connsiteY1" fmla="*/ 111967 h 167951"/>
              <a:gd name="connsiteX2" fmla="*/ 0 w 1371600"/>
              <a:gd name="connsiteY2" fmla="*/ 167951 h 167951"/>
              <a:gd name="connsiteX0" fmla="*/ 1395454 w 1395454"/>
              <a:gd name="connsiteY0" fmla="*/ 0 h 183854"/>
              <a:gd name="connsiteX1" fmla="*/ 625151 w 1395454"/>
              <a:gd name="connsiteY1" fmla="*/ 127870 h 183854"/>
              <a:gd name="connsiteX2" fmla="*/ 0 w 1395454"/>
              <a:gd name="connsiteY2" fmla="*/ 183854 h 183854"/>
              <a:gd name="connsiteX0" fmla="*/ 1395454 w 1395454"/>
              <a:gd name="connsiteY0" fmla="*/ 0 h 183854"/>
              <a:gd name="connsiteX1" fmla="*/ 688761 w 1395454"/>
              <a:gd name="connsiteY1" fmla="*/ 119919 h 183854"/>
              <a:gd name="connsiteX2" fmla="*/ 0 w 1395454"/>
              <a:gd name="connsiteY2" fmla="*/ 183854 h 183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95454" h="183854">
                <a:moveTo>
                  <a:pt x="1395454" y="0"/>
                </a:moveTo>
                <a:cubicBezTo>
                  <a:pt x="1136529" y="41987"/>
                  <a:pt x="921337" y="89277"/>
                  <a:pt x="688761" y="119919"/>
                </a:cubicBezTo>
                <a:cubicBezTo>
                  <a:pt x="456185" y="150561"/>
                  <a:pt x="198275" y="169858"/>
                  <a:pt x="0" y="183854"/>
                </a:cubicBezTo>
              </a:path>
            </a:pathLst>
          </a:custGeom>
          <a:noFill/>
          <a:ln w="31750">
            <a:solidFill>
              <a:srgbClr val="FFC000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223792" y="4653136"/>
            <a:ext cx="223224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stack unwinding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3647728" y="4725144"/>
            <a:ext cx="576064" cy="72008"/>
          </a:xfrm>
          <a:prstGeom prst="straightConnector1">
            <a:avLst/>
          </a:prstGeom>
          <a:ln w="3175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5309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3" grpId="0" animBg="1"/>
      <p:bldP spid="6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Destructors are </a:t>
            </a:r>
            <a:r>
              <a:rPr lang="en-US" dirty="0">
                <a:latin typeface="Consolas" panose="020B0609020204030204" pitchFamily="49" charset="0"/>
              </a:rPr>
              <a:t>noexcept</a:t>
            </a:r>
            <a:r>
              <a:rPr lang="en-US" dirty="0"/>
              <a:t> by default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: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b;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58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279576" y="2001540"/>
            <a:ext cx="1584176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2279576" y="3527496"/>
            <a:ext cx="1584176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2279576" y="5060396"/>
            <a:ext cx="1584176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2279576" y="2001540"/>
            <a:ext cx="2738846" cy="46166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2279576" y="3527496"/>
            <a:ext cx="2738846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2279576" y="5060395"/>
            <a:ext cx="2738846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6240016" y="1639084"/>
            <a:ext cx="4517234" cy="83099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C++ Core Guidelines:</a:t>
            </a:r>
          </a:p>
          <a:p>
            <a:r>
              <a:rPr lang="en-US" sz="2400" dirty="0">
                <a:hlinkClick r:id="rId2"/>
              </a:rPr>
              <a:t>C.37: Make destructors </a:t>
            </a:r>
            <a:r>
              <a:rPr lang="en-US" sz="2400" dirty="0">
                <a:latin typeface="Consolas" panose="020B0609020204030204" pitchFamily="49" charset="0"/>
                <a:hlinkClick r:id="rId2"/>
              </a:rPr>
              <a:t>noexcept</a:t>
            </a:r>
            <a:endParaRPr lang="en-US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6298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10" grpId="0" animBg="1"/>
      <p:bldP spid="10" grpId="1" animBg="1"/>
      <p:bldP spid="11" grpId="0" animBg="1"/>
      <p:bldP spid="14" grpId="0" animBg="1"/>
      <p:bldP spid="15" grpId="0" animBg="1"/>
      <p:bldP spid="16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Destructors are </a:t>
            </a:r>
            <a:r>
              <a:rPr lang="en-US" dirty="0" err="1">
                <a:latin typeface="Consolas" panose="020B0609020204030204" pitchFamily="49" charset="0"/>
              </a:rPr>
              <a:t>noexcept</a:t>
            </a:r>
            <a:r>
              <a:rPr lang="en-US" dirty="0"/>
              <a:t> by default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Andrei </a:t>
            </a:r>
            <a:r>
              <a:rPr lang="en-US" dirty="0" err="1"/>
              <a:t>Alexandrescu</a:t>
            </a:r>
            <a:r>
              <a:rPr lang="en-US" dirty="0"/>
              <a:t> "Declarative Control Flow"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https://youtu.be/WjTrfoiB0MQ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59</a:t>
            </a:fld>
            <a:endParaRPr lang="en-US"/>
          </a:p>
        </p:txBody>
      </p:sp>
      <p:pic>
        <p:nvPicPr>
          <p:cNvPr id="1026" name="Picture 2" descr="https://i.ytimg.com/vi/WjTrfoiB0MQ/maxresdefaul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893" y="2348880"/>
            <a:ext cx="8016213" cy="4509120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73418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of zero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special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name;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awesomeness;</a:t>
            </a:r>
          </a:p>
          <a:p>
            <a:pPr marL="0" indent="0">
              <a:buNone/>
            </a:pPr>
            <a:r>
              <a:rPr lang="en-US" dirty="0">
                <a:solidFill>
                  <a:srgbClr val="008000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</a:t>
            </a:r>
            <a:r>
              <a:rPr lang="en-US" dirty="0">
                <a:solidFill>
                  <a:srgbClr val="0000FF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inline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dirty="0">
                <a:solidFill>
                  <a:srgbClr val="000000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8000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</a:t>
            </a:r>
            <a:r>
              <a:rPr lang="en-US" dirty="0">
                <a:solidFill>
                  <a:srgbClr val="0000FF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inline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dirty="0">
                <a:solidFill>
                  <a:srgbClr val="000000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8000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</a:t>
            </a:r>
            <a:r>
              <a:rPr lang="en-US" dirty="0">
                <a:solidFill>
                  <a:srgbClr val="0000FF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inline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~Widget</a:t>
            </a:r>
            <a:r>
              <a:rPr lang="en-US" dirty="0">
                <a:solidFill>
                  <a:srgbClr val="000000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dirty="0">
                <a:solidFill>
                  <a:srgbClr val="000000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8000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</a:t>
            </a:r>
            <a:r>
              <a:rPr lang="en-US" dirty="0">
                <a:solidFill>
                  <a:srgbClr val="0000FF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inline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dirty="0">
                <a:solidFill>
                  <a:srgbClr val="000000">
                    <a:alpha val="50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dummy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Cool widget 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9000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6</a:t>
            </a:fld>
            <a:endParaRPr lang="en-US"/>
          </a:p>
        </p:txBody>
      </p:sp>
      <p:pic>
        <p:nvPicPr>
          <p:cNvPr id="2050" name="Picture 2" descr="Smiling Face with Sunglasses on Microsoft Windows 10 May 2019 Updat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000" y="5125498"/>
            <a:ext cx="311809" cy="31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/>
          <p:cNvCxnSpPr>
            <a:stCxn id="6" idx="1"/>
          </p:cNvCxnSpPr>
          <p:nvPr/>
        </p:nvCxnSpPr>
        <p:spPr>
          <a:xfrm flipH="1" flipV="1">
            <a:off x="7728668" y="3427013"/>
            <a:ext cx="699714" cy="485274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428382" y="3681454"/>
            <a:ext cx="2992287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400" dirty="0"/>
              <a:t>generated by compiler</a:t>
            </a:r>
          </a:p>
        </p:txBody>
      </p:sp>
    </p:spTree>
    <p:extLst>
      <p:ext uri="{BB962C8B-B14F-4D97-AF65-F5344CB8AC3E}">
        <p14:creationId xmlns:p14="http://schemas.microsoft.com/office/powerpoint/2010/main" val="338180165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Destructors should be </a:t>
            </a:r>
            <a:r>
              <a:rPr lang="en-US" dirty="0">
                <a:solidFill>
                  <a:srgbClr val="002060"/>
                </a:solidFill>
                <a:latin typeface="Consolas" panose="020B0609020204030204" pitchFamily="49" charset="0"/>
              </a:rPr>
              <a:t>virtual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for polymorphic types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ConnectionBase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ConnectionBase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virtual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ConnectionBase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setEnabled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isEnabled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625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Destructors should be </a:t>
            </a:r>
            <a:r>
              <a:rPr lang="en-US" dirty="0">
                <a:latin typeface="Consolas" panose="020B0609020204030204" pitchFamily="49" charset="0"/>
              </a:rPr>
              <a:t>virtual</a:t>
            </a:r>
            <a:br>
              <a:rPr lang="en-US" dirty="0"/>
            </a:br>
            <a:r>
              <a:rPr lang="en-US" dirty="0"/>
              <a:t>for polymorphic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: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ConnectionBase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/*...*/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Connection1Arg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: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ConnectionBase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/*...*/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Subscription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shared_ptr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ConnectionBase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subscribe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make_shared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/*...*/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notify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8200" y="4509120"/>
            <a:ext cx="10946432" cy="224676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Subscription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subscription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0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subscription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subscribe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([] {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0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 event</a:t>
            </a:r>
            <a:r>
              <a:rPr lang="en-US" sz="2000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});</a:t>
            </a:r>
          </a:p>
          <a:p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0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subscription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notify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</a:t>
            </a:r>
            <a:r>
              <a:rPr lang="en-US" sz="20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setEnabled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87414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353800" cy="1325563"/>
          </a:xfrm>
        </p:spPr>
        <p:txBody>
          <a:bodyPr>
            <a:normAutofit/>
          </a:bodyPr>
          <a:lstStyle/>
          <a:p>
            <a:r>
              <a:rPr lang="en-US" dirty="0"/>
              <a:t>Destructors should be </a:t>
            </a:r>
            <a:r>
              <a:rPr lang="en-US" dirty="0">
                <a:latin typeface="Consolas" panose="020B0609020204030204" pitchFamily="49" charset="0"/>
              </a:rPr>
              <a:t>virtual</a:t>
            </a:r>
            <a:br>
              <a:rPr lang="en-US" dirty="0"/>
            </a:br>
            <a:r>
              <a:rPr lang="en-US" dirty="0"/>
              <a:t>for polymorphic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ConnectionBase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virtual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ConnectionBase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: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ConnectionBase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/*...*/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Subscription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shared_ptr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ConnectionBase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subscribe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make_shared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/*...*/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62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459997" y="0"/>
            <a:ext cx="273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itempool.com/</a:t>
            </a:r>
            <a:r>
              <a:rPr lang="en-US" dirty="0" err="1">
                <a:hlinkClick r:id="rId2"/>
              </a:rPr>
              <a:t>cpp</a:t>
            </a:r>
            <a:r>
              <a:rPr lang="en-US" dirty="0">
                <a:hlinkClick r:id="rId2"/>
              </a:rPr>
              <a:t>-ape/live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968994" y="369332"/>
            <a:ext cx="2223006" cy="2223006"/>
            <a:chOff x="9968994" y="369332"/>
            <a:chExt cx="2223006" cy="2223006"/>
          </a:xfrm>
        </p:grpSpPr>
        <p:pic>
          <p:nvPicPr>
            <p:cNvPr id="7" name="Picture 8" descr="https://keremerkan.net/generator/code.png?do=1&amp;action=site&amp;ecl=H&amp;block=5&amp;margin=1&amp;otype=png&amp;ctype=q&amp;fg=%23000000&amp;bg=%23FFFFFF&amp;hid=155e98d6-79940366&amp;site_url=https%3A//itempool.com/cpp-ape/liv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68994" y="369332"/>
              <a:ext cx="2223006" cy="22230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" descr="Question Mark on Microsoft Windows 10 May 2019 Update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94722" y="995060"/>
              <a:ext cx="971550" cy="971550"/>
            </a:xfrm>
            <a:prstGeom prst="rect">
              <a:avLst/>
            </a:prstGeom>
            <a:noFill/>
            <a:effectLst>
              <a:glow rad="76200">
                <a:schemeClr val="bg1"/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/>
          <p:cNvSpPr txBox="1"/>
          <p:nvPr/>
        </p:nvSpPr>
        <p:spPr>
          <a:xfrm>
            <a:off x="9968994" y="2592338"/>
            <a:ext cx="222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Item 7</a:t>
            </a:r>
          </a:p>
        </p:txBody>
      </p:sp>
    </p:spTree>
    <p:extLst>
      <p:ext uri="{BB962C8B-B14F-4D97-AF65-F5344CB8AC3E}">
        <p14:creationId xmlns:p14="http://schemas.microsoft.com/office/powerpoint/2010/main" val="215538844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Destructors should be </a:t>
            </a:r>
            <a:r>
              <a:rPr lang="en-US" dirty="0">
                <a:latin typeface="Consolas" panose="020B0609020204030204" pitchFamily="49" charset="0"/>
              </a:rPr>
              <a:t>virtual</a:t>
            </a:r>
            <a:br>
              <a:rPr lang="en-US" dirty="0"/>
            </a:br>
            <a:r>
              <a:rPr lang="en-US" dirty="0"/>
              <a:t>for polymorphic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ConnectionBase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ConnectionBase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virtual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ConnectionBase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setEnabled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isEnabled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subscription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subscribe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/*...*/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connection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setEnabled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63</a:t>
            </a:fld>
            <a:endParaRPr lang="en-US"/>
          </a:p>
        </p:txBody>
      </p:sp>
      <p:cxnSp>
        <p:nvCxnSpPr>
          <p:cNvPr id="7" name="Straight Arrow Connector 6"/>
          <p:cNvCxnSpPr>
            <a:stCxn id="5" idx="1"/>
          </p:cNvCxnSpPr>
          <p:nvPr/>
        </p:nvCxnSpPr>
        <p:spPr>
          <a:xfrm flipH="1" flipV="1">
            <a:off x="5303912" y="2852936"/>
            <a:ext cx="1080120" cy="55459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384032" y="2492896"/>
            <a:ext cx="4680520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not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virtual</a:t>
            </a:r>
            <a:r>
              <a:rPr lang="en-US" sz="2400" dirty="0"/>
              <a:t>, can not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override</a:t>
            </a:r>
            <a:r>
              <a:rPr lang="en-US" sz="2400" dirty="0"/>
              <a:t> in derived types</a:t>
            </a:r>
          </a:p>
        </p:txBody>
      </p:sp>
      <p:sp>
        <p:nvSpPr>
          <p:cNvPr id="12" name="Freeform 11"/>
          <p:cNvSpPr/>
          <p:nvPr/>
        </p:nvSpPr>
        <p:spPr>
          <a:xfrm>
            <a:off x="1240403" y="2229149"/>
            <a:ext cx="1208599" cy="47723"/>
          </a:xfrm>
          <a:custGeom>
            <a:avLst/>
            <a:gdLst>
              <a:gd name="connsiteX0" fmla="*/ 0 w 1208599"/>
              <a:gd name="connsiteY0" fmla="*/ 47723 h 47723"/>
              <a:gd name="connsiteX1" fmla="*/ 119270 w 1208599"/>
              <a:gd name="connsiteY1" fmla="*/ 31821 h 47723"/>
              <a:gd name="connsiteX2" fmla="*/ 230588 w 1208599"/>
              <a:gd name="connsiteY2" fmla="*/ 39772 h 47723"/>
              <a:gd name="connsiteX3" fmla="*/ 421420 w 1208599"/>
              <a:gd name="connsiteY3" fmla="*/ 31821 h 47723"/>
              <a:gd name="connsiteX4" fmla="*/ 485030 w 1208599"/>
              <a:gd name="connsiteY4" fmla="*/ 23870 h 47723"/>
              <a:gd name="connsiteX5" fmla="*/ 962108 w 1208599"/>
              <a:gd name="connsiteY5" fmla="*/ 15918 h 47723"/>
              <a:gd name="connsiteX6" fmla="*/ 1137037 w 1208599"/>
              <a:gd name="connsiteY6" fmla="*/ 7967 h 47723"/>
              <a:gd name="connsiteX7" fmla="*/ 1208599 w 1208599"/>
              <a:gd name="connsiteY7" fmla="*/ 16 h 47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8599" h="47723">
                <a:moveTo>
                  <a:pt x="0" y="47723"/>
                </a:moveTo>
                <a:cubicBezTo>
                  <a:pt x="42293" y="39265"/>
                  <a:pt x="72790" y="31821"/>
                  <a:pt x="119270" y="31821"/>
                </a:cubicBezTo>
                <a:cubicBezTo>
                  <a:pt x="156471" y="31821"/>
                  <a:pt x="193482" y="37122"/>
                  <a:pt x="230588" y="39772"/>
                </a:cubicBezTo>
                <a:cubicBezTo>
                  <a:pt x="294199" y="37122"/>
                  <a:pt x="357878" y="35792"/>
                  <a:pt x="421420" y="31821"/>
                </a:cubicBezTo>
                <a:cubicBezTo>
                  <a:pt x="442747" y="30488"/>
                  <a:pt x="463671" y="24498"/>
                  <a:pt x="485030" y="23870"/>
                </a:cubicBezTo>
                <a:cubicBezTo>
                  <a:pt x="644009" y="19194"/>
                  <a:pt x="803082" y="18569"/>
                  <a:pt x="962108" y="15918"/>
                </a:cubicBezTo>
                <a:cubicBezTo>
                  <a:pt x="1020418" y="13268"/>
                  <a:pt x="1078805" y="11983"/>
                  <a:pt x="1137037" y="7967"/>
                </a:cubicBezTo>
                <a:cubicBezTo>
                  <a:pt x="1263201" y="-734"/>
                  <a:pt x="1155497" y="16"/>
                  <a:pt x="1208599" y="1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417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Destructors should be </a:t>
            </a:r>
            <a:r>
              <a:rPr lang="en-US" dirty="0">
                <a:latin typeface="Consolas" panose="020B0609020204030204" pitchFamily="49" charset="0"/>
              </a:rPr>
              <a:t>virtual</a:t>
            </a:r>
            <a:br>
              <a:rPr lang="en-US" dirty="0"/>
            </a:br>
            <a:r>
              <a:rPr lang="en-US" dirty="0"/>
              <a:t>for polymorphic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Very simple rule:</a:t>
            </a:r>
          </a:p>
          <a:p>
            <a:r>
              <a:rPr lang="en-US" dirty="0"/>
              <a:t>polymorphic types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(i.e. types with virtual functions)</a:t>
            </a:r>
            <a:br>
              <a:rPr lang="en-US" dirty="0"/>
            </a:br>
            <a:r>
              <a:rPr lang="en-US" dirty="0"/>
              <a:t>should have virtual destructor</a:t>
            </a:r>
          </a:p>
          <a:p>
            <a:pPr marL="457200" lvl="1" indent="0">
              <a:spcBef>
                <a:spcPts val="1200"/>
              </a:spcBef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virtual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~Interface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virtual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abstractMethod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0;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virtual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methodWithBaseImplementation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{}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457200" lvl="1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Instance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: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abstractMethod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override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  <a:endParaRPr lang="en-US" dirty="0"/>
          </a:p>
          <a:p>
            <a:r>
              <a:rPr lang="en-US" dirty="0"/>
              <a:t>if the type is not polymorphic, destructor should be non-virtual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78126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C++20: constrained destructors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Optional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Optional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Optional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 value{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hasValue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~Optional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hasValue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value.~T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empty;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value;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hasValue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02550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C++20: constrained destructors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Optional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Optional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Optional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 value{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hasValue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~Optional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requires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(!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is_trivially_destructible_v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hasValue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value.~T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~Optional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trivial 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dtor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empty;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value;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hasValue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66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72264" y="3497840"/>
            <a:ext cx="3168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two </a:t>
            </a:r>
            <a:r>
              <a:rPr lang="en-US" sz="2000" i="1" dirty="0"/>
              <a:t>prospective</a:t>
            </a:r>
            <a:r>
              <a:rPr lang="en-US" sz="2000" dirty="0"/>
              <a:t> destructors</a:t>
            </a:r>
          </a:p>
        </p:txBody>
      </p:sp>
      <p:cxnSp>
        <p:nvCxnSpPr>
          <p:cNvPr id="7" name="Straight Arrow Connector 6"/>
          <p:cNvCxnSpPr>
            <a:stCxn id="5" idx="1"/>
          </p:cNvCxnSpPr>
          <p:nvPr/>
        </p:nvCxnSpPr>
        <p:spPr>
          <a:xfrm flipH="1" flipV="1">
            <a:off x="7752184" y="3497839"/>
            <a:ext cx="720080" cy="200056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9469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effectLst>
                  <a:glow rad="76200">
                    <a:schemeClr val="tx1"/>
                  </a:glow>
                </a:effectLst>
              </a:rPr>
              <a:t>Thanks for watching!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9968994" y="369332"/>
            <a:ext cx="2223006" cy="2223006"/>
            <a:chOff x="9968994" y="369332"/>
            <a:chExt cx="2223006" cy="2223006"/>
          </a:xfrm>
        </p:grpSpPr>
        <p:pic>
          <p:nvPicPr>
            <p:cNvPr id="10" name="Picture 8" descr="https://keremerkan.net/generator/code.png?do=1&amp;action=site&amp;ecl=H&amp;block=5&amp;margin=1&amp;otype=png&amp;ctype=q&amp;fg=%23000000&amp;bg=%23FFFFFF&amp;hid=155e98d6-79940366&amp;site_url=https%3A//itempool.com/cpp-ape/liv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68994" y="369332"/>
              <a:ext cx="2223006" cy="2223006"/>
            </a:xfrm>
            <a:prstGeom prst="rect">
              <a:avLst/>
            </a:prstGeom>
            <a:noFill/>
            <a:effectLst>
              <a:glow rad="88900">
                <a:schemeClr val="bg1"/>
              </a:glow>
              <a:softEdge rad="3175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2" descr="Question Mark on Microsoft Windows 10 May 2019 Update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94722" y="995060"/>
              <a:ext cx="971550" cy="971550"/>
            </a:xfrm>
            <a:prstGeom prst="rect">
              <a:avLst/>
            </a:prstGeom>
            <a:noFill/>
            <a:effectLst>
              <a:glow rad="76200">
                <a:schemeClr val="bg1"/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" name="TextBox 7"/>
          <p:cNvSpPr txBox="1"/>
          <p:nvPr/>
        </p:nvSpPr>
        <p:spPr>
          <a:xfrm>
            <a:off x="9459997" y="0"/>
            <a:ext cx="273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glow rad="76200">
                    <a:schemeClr val="bg1"/>
                  </a:glow>
                </a:effectLst>
                <a:hlinkClick r:id="rId5"/>
              </a:rPr>
              <a:t>itempool.com/</a:t>
            </a:r>
            <a:r>
              <a:rPr lang="en-US" dirty="0" err="1">
                <a:effectLst>
                  <a:glow rad="76200">
                    <a:schemeClr val="bg1"/>
                  </a:glow>
                </a:effectLst>
                <a:hlinkClick r:id="rId5"/>
              </a:rPr>
              <a:t>cpp</a:t>
            </a:r>
            <a:r>
              <a:rPr lang="en-US" dirty="0">
                <a:effectLst>
                  <a:glow rad="76200">
                    <a:schemeClr val="bg1"/>
                  </a:glow>
                </a:effectLst>
                <a:hlinkClick r:id="rId5"/>
              </a:rPr>
              <a:t>-ape/live</a:t>
            </a:r>
            <a:endParaRPr lang="en-US" dirty="0">
              <a:effectLst>
                <a:glow rad="76200">
                  <a:schemeClr val="bg1"/>
                </a:glow>
              </a:effectLst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488488" y="3861048"/>
            <a:ext cx="865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Comic Sans MS" panose="030F0702030302020204" pitchFamily="66" charset="0"/>
              </a:rPr>
              <a:t>wow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7328" y="3397435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  <a:latin typeface="Comic Sans MS" panose="030F0702030302020204" pitchFamily="66" charset="0"/>
              </a:rPr>
              <a:t>much thanks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27448" y="1198967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  <a:latin typeface="Comic Sans MS" panose="030F0702030302020204" pitchFamily="66" charset="0"/>
              </a:rPr>
              <a:t>many interesting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07368" y="5085184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  <a:latin typeface="Comic Sans MS" panose="030F0702030302020204" pitchFamily="66" charset="0"/>
              </a:rPr>
              <a:t>very audience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15480" y="6309320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mic Sans MS" panose="030F0702030302020204" pitchFamily="66" charset="0"/>
              </a:rPr>
              <a:t>so knowledge</a:t>
            </a:r>
          </a:p>
        </p:txBody>
      </p:sp>
    </p:spTree>
    <p:extLst>
      <p:ext uri="{BB962C8B-B14F-4D97-AF65-F5344CB8AC3E}">
        <p14:creationId xmlns:p14="http://schemas.microsoft.com/office/powerpoint/2010/main" val="1665048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Constructors and destructors:</a:t>
            </a:r>
            <a:br>
              <a:rPr lang="en-US" dirty="0"/>
            </a:br>
            <a:r>
              <a:rPr lang="en-US" dirty="0"/>
              <a:t>A few things you might want to know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Pavel Novikov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@</a:t>
            </a:r>
            <a:r>
              <a:rPr lang="en-US" dirty="0" err="1"/>
              <a:t>cpp_ape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R&amp;D Align Technology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Thanks to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Howard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Hinnant</a:t>
            </a:r>
            <a:r>
              <a:rPr lang="en-US" dirty="0"/>
              <a:t>,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Stephan T.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Lavavej</a:t>
            </a:r>
            <a:r>
              <a:rPr lang="en-US" dirty="0"/>
              <a:t> and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Jennifer Yao</a:t>
            </a:r>
            <a:br>
              <a:rPr lang="en-US" dirty="0"/>
            </a:br>
            <a:r>
              <a:rPr lang="en-US" dirty="0"/>
              <a:t>for feedback and for answering my questions!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Slides: </a:t>
            </a:r>
            <a:r>
              <a:rPr lang="en-US" dirty="0">
                <a:hlinkClick r:id="rId2"/>
              </a:rPr>
              <a:t>https://git.io/JkUJy</a:t>
            </a:r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0DD55EA-FF3B-4C23-9099-93A69419C9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67901" y="1795876"/>
            <a:ext cx="2952260" cy="1330340"/>
          </a:xfrm>
          <a:prstGeom prst="rect">
            <a:avLst/>
          </a:prstGeom>
        </p:spPr>
      </p:pic>
      <p:pic>
        <p:nvPicPr>
          <p:cNvPr id="6" name="Picture 4" descr="Twitter bird logo 2012.sv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0" y="1964873"/>
            <a:ext cx="361950" cy="29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150972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C++ Core Guidelines </a:t>
            </a:r>
            <a:r>
              <a:rPr lang="en-US" sz="1800" dirty="0">
                <a:hlinkClick r:id="rId2"/>
              </a:rPr>
              <a:t>https://isocpp.github.io/CppCoreGuidelines/CppCoreGuidelines</a:t>
            </a:r>
            <a:endParaRPr lang="en-US" sz="1800" dirty="0"/>
          </a:p>
          <a:p>
            <a:r>
              <a:rPr lang="en-US" sz="1800" dirty="0"/>
              <a:t>Howard E. </a:t>
            </a:r>
            <a:r>
              <a:rPr lang="en-US" sz="1800" dirty="0" err="1"/>
              <a:t>Hinnant</a:t>
            </a:r>
            <a:r>
              <a:rPr lang="en-US" sz="1800" dirty="0"/>
              <a:t>. How I Declare My class And Why </a:t>
            </a:r>
            <a:r>
              <a:rPr lang="en-US" sz="1800" dirty="0">
                <a:hlinkClick r:id="rId3"/>
              </a:rPr>
              <a:t>https://howardhinnant.github.io/classdecl.html</a:t>
            </a:r>
            <a:endParaRPr lang="en-US" sz="1800" dirty="0"/>
          </a:p>
          <a:p>
            <a:r>
              <a:rPr lang="en-US" sz="1800" dirty="0"/>
              <a:t>Working Draft, Standard for Programming Language C++ </a:t>
            </a:r>
            <a:r>
              <a:rPr lang="en-US" sz="1800" dirty="0">
                <a:hlinkClick r:id="rId4"/>
              </a:rPr>
              <a:t>https://eel.is/c++draft/class.copy.elision</a:t>
            </a:r>
            <a:endParaRPr lang="en-US" sz="1800" dirty="0"/>
          </a:p>
          <a:p>
            <a:r>
              <a:rPr lang="en-US" sz="1800" dirty="0"/>
              <a:t>Matt </a:t>
            </a:r>
            <a:r>
              <a:rPr lang="en-US" sz="1800" dirty="0" err="1"/>
              <a:t>Godbolt</a:t>
            </a:r>
            <a:r>
              <a:rPr lang="en-US" sz="1800" dirty="0"/>
              <a:t>. Correct by construction: APIs That Are Easy to Use and Hard to Misuse</a:t>
            </a:r>
            <a:br>
              <a:rPr lang="en-US" sz="1800" dirty="0"/>
            </a:br>
            <a:r>
              <a:rPr lang="en-US" sz="1800" dirty="0">
                <a:hlinkClick r:id="rId5"/>
              </a:rPr>
              <a:t>https://youtu.be/nLSm3Haxz0I</a:t>
            </a:r>
            <a:endParaRPr lang="en-US" sz="1800" dirty="0"/>
          </a:p>
          <a:p>
            <a:r>
              <a:rPr lang="en-US" sz="1800" dirty="0"/>
              <a:t>Andrei </a:t>
            </a:r>
            <a:r>
              <a:rPr lang="en-US" sz="1800" dirty="0" err="1"/>
              <a:t>Alexandrescu</a:t>
            </a:r>
            <a:r>
              <a:rPr lang="en-US" sz="1800" dirty="0"/>
              <a:t>. Declarative Control Flow </a:t>
            </a:r>
            <a:r>
              <a:rPr lang="en-US" sz="1800" dirty="0">
                <a:hlinkClick r:id="rId6"/>
              </a:rPr>
              <a:t>https://youtu.be/WjTrfoiB0MQ</a:t>
            </a:r>
            <a:endParaRPr lang="en-US" sz="1800" dirty="0"/>
          </a:p>
          <a:p>
            <a:r>
              <a:rPr lang="en-US" sz="1800" dirty="0"/>
              <a:t>C++ Extensions for Library Fundamentals, Version 3</a:t>
            </a:r>
            <a:br>
              <a:rPr lang="en-US" sz="1800" dirty="0"/>
            </a:br>
            <a:r>
              <a:rPr lang="en-US" sz="1800" dirty="0">
                <a:hlinkClick r:id="rId7"/>
              </a:rPr>
              <a:t>https://en.cppreference.com/w/cpp/experimental/lib_extensions_3</a:t>
            </a:r>
            <a:endParaRPr lang="en-US" sz="1800" dirty="0"/>
          </a:p>
          <a:p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050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of zero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special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CopyableMovable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string_view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theQuestion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theAnswer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fr-FR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fr-FR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fr-FR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::cout </a:t>
            </a:r>
            <a:r>
              <a:rPr lang="fr-FR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fr-FR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fr-FR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Q: </a:t>
            </a:r>
            <a:r>
              <a:rPr lang="fr-FR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fr-FR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fr-FR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theQuestion</a:t>
            </a:r>
            <a:r>
              <a:rPr lang="fr-FR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fr-FR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fr-FR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fr-FR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endParaRPr lang="fr-FR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A: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theAnswer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theQuestion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theAnswer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16811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slides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76016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try this at home!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releaseResources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lifetimeManagedManually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lifetimeManagedManually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releaseResources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71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8318754" y="0"/>
            <a:ext cx="3873246" cy="6858000"/>
            <a:chOff x="8318754" y="0"/>
            <a:chExt cx="3873246" cy="6858000"/>
          </a:xfrm>
          <a:effectLst>
            <a:outerShdw blurRad="63500" algn="ctr" rotWithShape="0">
              <a:prstClr val="black">
                <a:alpha val="40000"/>
              </a:prstClr>
            </a:outerShdw>
          </a:effectLst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18754" y="0"/>
              <a:ext cx="3873246" cy="4378452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8754" y="4409694"/>
              <a:ext cx="3873246" cy="24483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6198590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guarantees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sz="20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items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item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items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push_back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item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72</a:t>
            </a:fld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775520" y="3044591"/>
            <a:ext cx="2880320" cy="576064"/>
          </a:xfrm>
          <a:prstGeom prst="rect">
            <a:avLst/>
          </a:prstGeom>
          <a:solidFill>
            <a:schemeClr val="bg1"/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999656" y="3108849"/>
            <a:ext cx="576064" cy="576064"/>
          </a:xfrm>
          <a:prstGeom prst="rect">
            <a:avLst/>
          </a:prstGeom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575720" y="3108849"/>
            <a:ext cx="576064" cy="576064"/>
          </a:xfrm>
          <a:prstGeom prst="rect">
            <a:avLst/>
          </a:prstGeom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151784" y="3108849"/>
            <a:ext cx="576064" cy="576064"/>
          </a:xfrm>
          <a:prstGeom prst="rect">
            <a:avLst/>
          </a:prstGeom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351584" y="5267271"/>
            <a:ext cx="5760640" cy="576064"/>
          </a:xfrm>
          <a:prstGeom prst="rect">
            <a:avLst/>
          </a:prstGeom>
          <a:solidFill>
            <a:schemeClr val="bg1"/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2423592" y="5339683"/>
            <a:ext cx="576064" cy="576064"/>
          </a:xfrm>
          <a:prstGeom prst="rect">
            <a:avLst/>
          </a:prstGeom>
          <a:noFill/>
          <a:ln w="31750">
            <a:solidFill>
              <a:schemeClr val="accent1">
                <a:shade val="50000"/>
                <a:alpha val="3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999656" y="5339683"/>
            <a:ext cx="576064" cy="576064"/>
          </a:xfrm>
          <a:prstGeom prst="rect">
            <a:avLst/>
          </a:prstGeom>
          <a:noFill/>
          <a:ln w="31750">
            <a:solidFill>
              <a:schemeClr val="accent1">
                <a:shade val="50000"/>
                <a:alpha val="3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575720" y="5339683"/>
            <a:ext cx="576064" cy="576064"/>
          </a:xfrm>
          <a:prstGeom prst="rect">
            <a:avLst/>
          </a:prstGeom>
          <a:noFill/>
          <a:ln w="31750">
            <a:solidFill>
              <a:schemeClr val="accent1">
                <a:shade val="50000"/>
                <a:alpha val="3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4151784" y="5339683"/>
            <a:ext cx="576064" cy="576064"/>
          </a:xfrm>
          <a:prstGeom prst="rect">
            <a:avLst/>
          </a:prstGeom>
          <a:noFill/>
          <a:ln w="31750">
            <a:solidFill>
              <a:schemeClr val="accent1">
                <a:shade val="50000"/>
                <a:alpha val="3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4727848" y="5339683"/>
            <a:ext cx="576064" cy="576064"/>
          </a:xfrm>
          <a:prstGeom prst="rect">
            <a:avLst/>
          </a:prstGeom>
          <a:noFill/>
          <a:ln w="31750">
            <a:solidFill>
              <a:schemeClr val="accent1">
                <a:shade val="50000"/>
                <a:alpha val="3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5303912" y="5339683"/>
            <a:ext cx="576064" cy="576064"/>
          </a:xfrm>
          <a:prstGeom prst="rect">
            <a:avLst/>
          </a:prstGeom>
          <a:noFill/>
          <a:ln w="31750">
            <a:solidFill>
              <a:schemeClr val="accent1">
                <a:shade val="50000"/>
                <a:alpha val="3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879976" y="5339683"/>
            <a:ext cx="576064" cy="576064"/>
          </a:xfrm>
          <a:prstGeom prst="rect">
            <a:avLst/>
          </a:prstGeom>
          <a:noFill/>
          <a:ln w="31750">
            <a:solidFill>
              <a:schemeClr val="accent1">
                <a:shade val="50000"/>
                <a:alpha val="3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6456040" y="5339683"/>
            <a:ext cx="576064" cy="576064"/>
          </a:xfrm>
          <a:prstGeom prst="rect">
            <a:avLst/>
          </a:prstGeom>
          <a:noFill/>
          <a:ln w="31750">
            <a:solidFill>
              <a:schemeClr val="accent1">
                <a:shade val="50000"/>
                <a:alpha val="3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7032104" y="5339683"/>
            <a:ext cx="576064" cy="576064"/>
          </a:xfrm>
          <a:prstGeom prst="rect">
            <a:avLst/>
          </a:prstGeom>
          <a:noFill/>
          <a:ln w="31750">
            <a:solidFill>
              <a:schemeClr val="accent1">
                <a:shade val="50000"/>
                <a:alpha val="3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7608168" y="5339683"/>
            <a:ext cx="576064" cy="576064"/>
          </a:xfrm>
          <a:prstGeom prst="rect">
            <a:avLst/>
          </a:prstGeom>
          <a:noFill/>
          <a:ln w="31750">
            <a:solidFill>
              <a:schemeClr val="accent1">
                <a:shade val="50000"/>
                <a:alpha val="3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2711624" y="4188812"/>
            <a:ext cx="576064" cy="576064"/>
          </a:xfrm>
          <a:prstGeom prst="rect">
            <a:avLst/>
          </a:prstGeom>
          <a:solidFill>
            <a:schemeClr val="accent1">
              <a:alpha val="50000"/>
            </a:schemeClr>
          </a:solidFill>
          <a:ln w="317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2420381" y="5339682"/>
            <a:ext cx="576064" cy="576064"/>
          </a:xfrm>
          <a:prstGeom prst="rect">
            <a:avLst/>
          </a:prstGeom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/>
          <p:cNvCxnSpPr>
            <a:stCxn id="3" idx="2"/>
            <a:endCxn id="34" idx="0"/>
          </p:cNvCxnSpPr>
          <p:nvPr/>
        </p:nvCxnSpPr>
        <p:spPr>
          <a:xfrm>
            <a:off x="2135560" y="3684913"/>
            <a:ext cx="572853" cy="1654769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847528" y="3108849"/>
            <a:ext cx="576064" cy="576064"/>
          </a:xfrm>
          <a:prstGeom prst="rect">
            <a:avLst/>
          </a:prstGeom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>
            <a:stCxn id="8" idx="2"/>
            <a:endCxn id="19" idx="0"/>
          </p:cNvCxnSpPr>
          <p:nvPr/>
        </p:nvCxnSpPr>
        <p:spPr>
          <a:xfrm>
            <a:off x="2711624" y="3684913"/>
            <a:ext cx="576064" cy="1654770"/>
          </a:xfrm>
          <a:prstGeom prst="straightConnector1">
            <a:avLst/>
          </a:prstGeom>
          <a:ln w="3175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2423592" y="3108849"/>
            <a:ext cx="576064" cy="576064"/>
          </a:xfrm>
          <a:prstGeom prst="rect">
            <a:avLst/>
          </a:prstGeom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096000" y="1809129"/>
            <a:ext cx="6096000" cy="3046988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If during move an exception is thrown,</a:t>
            </a:r>
            <a:br>
              <a:rPr lang="en-US" sz="2400" dirty="0"/>
            </a:br>
            <a:r>
              <a:rPr lang="en-US" sz="2400" dirty="0"/>
              <a:t>the state becomes inconsistent (“unspecified”),</a:t>
            </a:r>
            <a:br>
              <a:rPr lang="en-US" sz="2400" dirty="0"/>
            </a:br>
            <a:r>
              <a:rPr lang="en-US" sz="2400" dirty="0"/>
              <a:t>hence weaker exception guarantee.</a:t>
            </a:r>
          </a:p>
          <a:p>
            <a:endParaRPr lang="en-US" sz="2400" dirty="0"/>
          </a:p>
          <a:p>
            <a:r>
              <a:rPr lang="en-US" sz="2400" dirty="0"/>
              <a:t>If move is </a:t>
            </a:r>
            <a:r>
              <a:rPr lang="en-US" sz="2400" dirty="0">
                <a:latin typeface="Consolas" panose="020B0609020204030204" pitchFamily="49" charset="0"/>
              </a:rPr>
              <a:t>noexcept</a:t>
            </a:r>
            <a:r>
              <a:rPr lang="en-US" sz="2400" dirty="0"/>
              <a:t>, the operation has</a:t>
            </a:r>
            <a:br>
              <a:rPr lang="en-US" sz="2400" dirty="0"/>
            </a:br>
            <a:r>
              <a:rPr lang="en-US" sz="2400" i="1" dirty="0"/>
              <a:t>strong exception guarantee</a:t>
            </a:r>
            <a:r>
              <a:rPr lang="en-US" sz="2400" dirty="0"/>
              <a:t>,</a:t>
            </a:r>
            <a:br>
              <a:rPr lang="en-US" sz="2400" dirty="0"/>
            </a:br>
            <a:r>
              <a:rPr lang="en-US" sz="2400" dirty="0"/>
              <a:t>i.e. in case of an exception (e.g. </a:t>
            </a:r>
            <a:r>
              <a:rPr lang="en-US" sz="2400" dirty="0" err="1">
                <a:latin typeface="Consolas" panose="020B0609020204030204" pitchFamily="49" charset="0"/>
              </a:rPr>
              <a:t>bad_alloc</a:t>
            </a:r>
            <a:r>
              <a:rPr lang="en-US" sz="2400" dirty="0"/>
              <a:t>) the state is not changed.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307468" y="426387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moved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404294" y="4216160"/>
            <a:ext cx="1416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exception</a:t>
            </a:r>
          </a:p>
        </p:txBody>
      </p:sp>
    </p:spTree>
    <p:extLst>
      <p:ext uri="{BB962C8B-B14F-4D97-AF65-F5344CB8AC3E}">
        <p14:creationId xmlns:p14="http://schemas.microsoft.com/office/powerpoint/2010/main" val="1832071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1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" grpId="0" animBg="1"/>
      <p:bldP spid="8" grpId="0" animBg="1"/>
      <p:bldP spid="39" grpId="0" animBg="1"/>
      <p:bldP spid="40" grpId="0"/>
      <p:bldP spid="40" grpId="1"/>
      <p:bldP spid="41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Dollars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Dollars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uint64_t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amount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 amount{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amount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 {}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uint64_t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amount;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_$(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uint64_t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amount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Dollars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amount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07430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7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7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7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Dollars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7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priceToBuy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7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Dollars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7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sumToSpend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7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priceToBuy</a:t>
            </a:r>
            <a:r>
              <a:rPr lang="en-US" sz="2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7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priceToBuy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),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7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sumToSpend</a:t>
            </a:r>
            <a:r>
              <a:rPr lang="en-US" sz="2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7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sumToSpend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{}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7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Dollars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priceToBuy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7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Dollars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7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sumToSpend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Dollars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priceToSell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uint32_t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stocksToSell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priceToSell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priceToSell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),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stocksToSell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stocksToSell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{}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Dollars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priceToSell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uint32_t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stocksToSell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79433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setupOrder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string_view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&amp;,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setupOrder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SNDP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20_$, 1000 },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10_$, 1000000_$ });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73578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polymorphism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76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5629895"/>
              </p:ext>
            </p:extLst>
          </p:nvPr>
        </p:nvGraphicFramePr>
        <p:xfrm>
          <a:off x="838200" y="1325563"/>
          <a:ext cx="10515600" cy="208823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65512">
                  <a:extLst>
                    <a:ext uri="{9D8B030D-6E8A-4147-A177-3AD203B41FA5}">
                      <a16:colId xmlns:a16="http://schemas.microsoft.com/office/drawing/2014/main" val="1763125279"/>
                    </a:ext>
                  </a:extLst>
                </a:gridCol>
                <a:gridCol w="3925044">
                  <a:extLst>
                    <a:ext uri="{9D8B030D-6E8A-4147-A177-3AD203B41FA5}">
                      <a16:colId xmlns:a16="http://schemas.microsoft.com/office/drawing/2014/main" val="2080613966"/>
                    </a:ext>
                  </a:extLst>
                </a:gridCol>
                <a:gridCol w="3925044">
                  <a:extLst>
                    <a:ext uri="{9D8B030D-6E8A-4147-A177-3AD203B41FA5}">
                      <a16:colId xmlns:a16="http://schemas.microsoft.com/office/drawing/2014/main" val="1005971793"/>
                    </a:ext>
                  </a:extLst>
                </a:gridCol>
              </a:tblGrid>
              <a:tr h="522058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Set of operations</a:t>
                      </a:r>
                    </a:p>
                  </a:txBody>
                  <a:tcPr anchor="b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Set of types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9406727"/>
                  </a:ext>
                </a:extLst>
              </a:tr>
              <a:tr h="522058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known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unknown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2615148"/>
                  </a:ext>
                </a:extLst>
              </a:tr>
              <a:tr h="522058">
                <a:tc>
                  <a:txBody>
                    <a:bodyPr/>
                    <a:lstStyle/>
                    <a:p>
                      <a:r>
                        <a:rPr lang="en-US" sz="2400" dirty="0"/>
                        <a:t>known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u="dashHeavy" baseline="0" dirty="0">
                          <a:solidFill>
                            <a:srgbClr val="0000FF"/>
                          </a:solidFill>
                          <a:uFill>
                            <a:solidFill>
                              <a:schemeClr val="accent6"/>
                            </a:solidFill>
                          </a:uFill>
                          <a:latin typeface="Consolas" panose="020B0609020204030204" pitchFamily="49" charset="0"/>
                        </a:rPr>
                        <a:t>virtual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9061930"/>
                  </a:ext>
                </a:extLst>
              </a:tr>
              <a:tr h="522058">
                <a:tc>
                  <a:txBody>
                    <a:bodyPr/>
                    <a:lstStyle/>
                    <a:p>
                      <a:r>
                        <a:rPr lang="en-US" sz="2400" dirty="0"/>
                        <a:t>unknown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583992125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639616" y="2924944"/>
            <a:ext cx="9552384" cy="347787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virtual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~Interface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virtual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abstractMethod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0;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virtual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methodWithBaseImplementation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Instance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: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abstractMethod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override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sz="20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instance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make_unique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Instance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&gt;();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82305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polymorphism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77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34969"/>
              </p:ext>
            </p:extLst>
          </p:nvPr>
        </p:nvGraphicFramePr>
        <p:xfrm>
          <a:off x="838200" y="1325563"/>
          <a:ext cx="10515600" cy="208823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65512">
                  <a:extLst>
                    <a:ext uri="{9D8B030D-6E8A-4147-A177-3AD203B41FA5}">
                      <a16:colId xmlns:a16="http://schemas.microsoft.com/office/drawing/2014/main" val="1763125279"/>
                    </a:ext>
                  </a:extLst>
                </a:gridCol>
                <a:gridCol w="3925044">
                  <a:extLst>
                    <a:ext uri="{9D8B030D-6E8A-4147-A177-3AD203B41FA5}">
                      <a16:colId xmlns:a16="http://schemas.microsoft.com/office/drawing/2014/main" val="2080613966"/>
                    </a:ext>
                  </a:extLst>
                </a:gridCol>
                <a:gridCol w="3925044">
                  <a:extLst>
                    <a:ext uri="{9D8B030D-6E8A-4147-A177-3AD203B41FA5}">
                      <a16:colId xmlns:a16="http://schemas.microsoft.com/office/drawing/2014/main" val="1005971793"/>
                    </a:ext>
                  </a:extLst>
                </a:gridCol>
              </a:tblGrid>
              <a:tr h="522058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Set of operations</a:t>
                      </a:r>
                    </a:p>
                  </a:txBody>
                  <a:tcPr anchor="b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Set of types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9406727"/>
                  </a:ext>
                </a:extLst>
              </a:tr>
              <a:tr h="522058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known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unknown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2615148"/>
                  </a:ext>
                </a:extLst>
              </a:tr>
              <a:tr h="522058">
                <a:tc>
                  <a:txBody>
                    <a:bodyPr/>
                    <a:lstStyle/>
                    <a:p>
                      <a:r>
                        <a:rPr lang="en-US" sz="2400" dirty="0"/>
                        <a:t>known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virtual</a:t>
                      </a:r>
                      <a:endParaRPr lang="en-US" sz="2400" u="dashHeavy" baseline="0" dirty="0">
                        <a:solidFill>
                          <a:srgbClr val="0000FF"/>
                        </a:solidFill>
                        <a:uFill>
                          <a:solidFill>
                            <a:schemeClr val="accent6"/>
                          </a:solidFill>
                        </a:u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9061930"/>
                  </a:ext>
                </a:extLst>
              </a:tr>
              <a:tr h="522058">
                <a:tc>
                  <a:txBody>
                    <a:bodyPr/>
                    <a:lstStyle/>
                    <a:p>
                      <a:r>
                        <a:rPr lang="en-US" sz="2400" dirty="0"/>
                        <a:t>unknown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u="dashHeavy" baseline="0" dirty="0">
                          <a:uFill>
                            <a:solidFill>
                              <a:schemeClr val="accent6"/>
                            </a:solidFill>
                          </a:uFill>
                          <a:latin typeface="Consolas" panose="020B0609020204030204" pitchFamily="49" charset="0"/>
                        </a:rPr>
                        <a:t>variant</a:t>
                      </a:r>
                      <a:endParaRPr lang="en-US" sz="2400" dirty="0"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583992125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681466" y="1916832"/>
            <a:ext cx="6509455" cy="424731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Ellipse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</a:t>
            </a:r>
            <a:r>
              <a:rPr lang="ru-RU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</a:t>
            </a:r>
            <a:r>
              <a:rPr lang="ru-RU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Polygon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</a:t>
            </a:r>
            <a:r>
              <a:rPr lang="ru-RU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</a:t>
            </a:r>
            <a:r>
              <a:rPr lang="ru-RU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variant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Ellipse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Polygon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shape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Ellipse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 };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pt-BR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pt-BR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visitor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[](</a:t>
            </a:r>
            <a:r>
              <a:rPr lang="pt-BR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pt-BR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pt-BR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remove_reference_t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)&gt;;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is_same_v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Ellipse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&gt;) 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do ellipse stuff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do polygon stuff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visit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visitor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shape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670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polymorphism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78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6383608"/>
              </p:ext>
            </p:extLst>
          </p:nvPr>
        </p:nvGraphicFramePr>
        <p:xfrm>
          <a:off x="838200" y="1325563"/>
          <a:ext cx="10515600" cy="208823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65512">
                  <a:extLst>
                    <a:ext uri="{9D8B030D-6E8A-4147-A177-3AD203B41FA5}">
                      <a16:colId xmlns:a16="http://schemas.microsoft.com/office/drawing/2014/main" val="1763125279"/>
                    </a:ext>
                  </a:extLst>
                </a:gridCol>
                <a:gridCol w="3925044">
                  <a:extLst>
                    <a:ext uri="{9D8B030D-6E8A-4147-A177-3AD203B41FA5}">
                      <a16:colId xmlns:a16="http://schemas.microsoft.com/office/drawing/2014/main" val="2080613966"/>
                    </a:ext>
                  </a:extLst>
                </a:gridCol>
                <a:gridCol w="3925044">
                  <a:extLst>
                    <a:ext uri="{9D8B030D-6E8A-4147-A177-3AD203B41FA5}">
                      <a16:colId xmlns:a16="http://schemas.microsoft.com/office/drawing/2014/main" val="1005971793"/>
                    </a:ext>
                  </a:extLst>
                </a:gridCol>
              </a:tblGrid>
              <a:tr h="522058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Set of operations</a:t>
                      </a:r>
                    </a:p>
                  </a:txBody>
                  <a:tcPr anchor="b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Set of types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9406727"/>
                  </a:ext>
                </a:extLst>
              </a:tr>
              <a:tr h="522058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known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unknown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2615148"/>
                  </a:ext>
                </a:extLst>
              </a:tr>
              <a:tr h="522058">
                <a:tc>
                  <a:txBody>
                    <a:bodyPr/>
                    <a:lstStyle/>
                    <a:p>
                      <a:r>
                        <a:rPr lang="en-US" sz="2400" dirty="0"/>
                        <a:t>known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u="dashHeavy" baseline="0" dirty="0">
                          <a:uFill>
                            <a:solidFill>
                              <a:schemeClr val="accent6"/>
                            </a:solidFill>
                          </a:uFill>
                        </a:rPr>
                        <a:t>no polymorphism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virtual</a:t>
                      </a:r>
                      <a:endParaRPr lang="en-US" sz="2400" u="dashHeavy" baseline="0" dirty="0">
                        <a:solidFill>
                          <a:srgbClr val="0000FF"/>
                        </a:solidFill>
                        <a:uFill>
                          <a:solidFill>
                            <a:schemeClr val="accent6"/>
                          </a:solidFill>
                        </a:u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9061930"/>
                  </a:ext>
                </a:extLst>
              </a:tr>
              <a:tr h="522058">
                <a:tc>
                  <a:txBody>
                    <a:bodyPr/>
                    <a:lstStyle/>
                    <a:p>
                      <a:r>
                        <a:rPr lang="en-US" sz="2400" dirty="0"/>
                        <a:t>unknown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Consolas" panose="020B0609020204030204" pitchFamily="49" charset="0"/>
                        </a:rPr>
                        <a:t>variant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5839921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606877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polymorphism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79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2088530"/>
              </p:ext>
            </p:extLst>
          </p:nvPr>
        </p:nvGraphicFramePr>
        <p:xfrm>
          <a:off x="838200" y="1325563"/>
          <a:ext cx="10515600" cy="208823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65512">
                  <a:extLst>
                    <a:ext uri="{9D8B030D-6E8A-4147-A177-3AD203B41FA5}">
                      <a16:colId xmlns:a16="http://schemas.microsoft.com/office/drawing/2014/main" val="1763125279"/>
                    </a:ext>
                  </a:extLst>
                </a:gridCol>
                <a:gridCol w="3925044">
                  <a:extLst>
                    <a:ext uri="{9D8B030D-6E8A-4147-A177-3AD203B41FA5}">
                      <a16:colId xmlns:a16="http://schemas.microsoft.com/office/drawing/2014/main" val="2080613966"/>
                    </a:ext>
                  </a:extLst>
                </a:gridCol>
                <a:gridCol w="3925044">
                  <a:extLst>
                    <a:ext uri="{9D8B030D-6E8A-4147-A177-3AD203B41FA5}">
                      <a16:colId xmlns:a16="http://schemas.microsoft.com/office/drawing/2014/main" val="1005971793"/>
                    </a:ext>
                  </a:extLst>
                </a:gridCol>
              </a:tblGrid>
              <a:tr h="522058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Set of operations</a:t>
                      </a:r>
                    </a:p>
                  </a:txBody>
                  <a:tcPr anchor="b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Set of types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9406727"/>
                  </a:ext>
                </a:extLst>
              </a:tr>
              <a:tr h="522058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known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unknown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2615148"/>
                  </a:ext>
                </a:extLst>
              </a:tr>
              <a:tr h="522058">
                <a:tc>
                  <a:txBody>
                    <a:bodyPr/>
                    <a:lstStyle/>
                    <a:p>
                      <a:r>
                        <a:rPr lang="en-US" sz="2400" dirty="0"/>
                        <a:t>known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no polymorphism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virtual</a:t>
                      </a:r>
                      <a:endParaRPr lang="en-US" sz="2400" u="dashHeavy" baseline="0" dirty="0">
                        <a:solidFill>
                          <a:srgbClr val="0000FF"/>
                        </a:solidFill>
                        <a:uFill>
                          <a:solidFill>
                            <a:schemeClr val="accent6"/>
                          </a:solidFill>
                        </a:u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9061930"/>
                  </a:ext>
                </a:extLst>
              </a:tr>
              <a:tr h="522058">
                <a:tc>
                  <a:txBody>
                    <a:bodyPr/>
                    <a:lstStyle/>
                    <a:p>
                      <a:r>
                        <a:rPr lang="en-US" sz="2400" dirty="0"/>
                        <a:t>unknown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Consolas" panose="020B0609020204030204" pitchFamily="49" charset="0"/>
                        </a:rPr>
                        <a:t>variant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u="dashHeavy" baseline="0" dirty="0">
                          <a:uFill>
                            <a:solidFill>
                              <a:schemeClr val="accent6"/>
                            </a:solidFill>
                          </a:uFill>
                        </a:rPr>
                        <a:t>dynamic typing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5839921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8233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of zero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special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CopyableMovable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pc="-1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What's the answer to the ultimate question of the life?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42);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do not use moved from objects!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outputs:</a:t>
            </a: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Q: What's the answer to the ultimate question of the life?</a:t>
            </a: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A: 42</a:t>
            </a: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Q:</a:t>
            </a: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A: 42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971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Observing exceptions in constructors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: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string_view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: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(42), member{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rest of 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(...)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handle error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  <a:r>
              <a:rPr lang="en-US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//implicit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'throw;' here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member;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054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virtual base type in a hierarchy</a:t>
            </a:r>
            <a:br>
              <a:rPr lang="en-US" dirty="0"/>
            </a:br>
            <a:r>
              <a:rPr lang="en-US" dirty="0"/>
              <a:t>with multiple virtual inheritance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dirty="0"/>
              <a:t>intentionally left blank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449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Rule of three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special functions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9D83-852B-4507-ACC6-D30DB68B2BC3}" type="slidenum">
              <a:rPr lang="en-US" smtClean="0"/>
              <a:t>9</a:t>
            </a:fld>
            <a:endParaRPr lang="en-US"/>
          </a:p>
        </p:txBody>
      </p:sp>
      <p:pic>
        <p:nvPicPr>
          <p:cNvPr id="4098" name="Picture 2" descr="https://howardhinnant.github.io/smf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97"/>
          <a:stretch/>
        </p:blipFill>
        <p:spPr bwMode="auto">
          <a:xfrm>
            <a:off x="1615321" y="1325563"/>
            <a:ext cx="8961358" cy="5532437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8546841" y="744177"/>
            <a:ext cx="3629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/>
              </a:rPr>
              <a:t>Howard </a:t>
            </a:r>
            <a:r>
              <a:rPr lang="en-US" sz="2800" dirty="0" err="1">
                <a:effectLst/>
              </a:rPr>
              <a:t>Hinnant’s</a:t>
            </a:r>
            <a:r>
              <a:rPr lang="en-US" sz="2800" dirty="0">
                <a:effectLst/>
              </a:rPr>
              <a:t> </a:t>
            </a:r>
            <a:r>
              <a:rPr lang="en-US" sz="2800" dirty="0"/>
              <a:t>table</a:t>
            </a:r>
            <a:endParaRPr lang="en-US" sz="2800" dirty="0">
              <a:effectLst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0682585" y="1278292"/>
            <a:ext cx="643813" cy="1390670"/>
            <a:chOff x="9825134" y="1390261"/>
            <a:chExt cx="643813" cy="1390670"/>
          </a:xfrm>
        </p:grpSpPr>
        <p:sp>
          <p:nvSpPr>
            <p:cNvPr id="10" name="Freeform 9"/>
            <p:cNvSpPr/>
            <p:nvPr/>
          </p:nvSpPr>
          <p:spPr>
            <a:xfrm>
              <a:off x="9834466" y="1390261"/>
              <a:ext cx="634481" cy="1380931"/>
            </a:xfrm>
            <a:custGeom>
              <a:avLst/>
              <a:gdLst>
                <a:gd name="connsiteX0" fmla="*/ 559836 w 634481"/>
                <a:gd name="connsiteY0" fmla="*/ 0 h 1380931"/>
                <a:gd name="connsiteX1" fmla="*/ 578498 w 634481"/>
                <a:gd name="connsiteY1" fmla="*/ 74645 h 1380931"/>
                <a:gd name="connsiteX2" fmla="*/ 615820 w 634481"/>
                <a:gd name="connsiteY2" fmla="*/ 205274 h 1380931"/>
                <a:gd name="connsiteX3" fmla="*/ 625151 w 634481"/>
                <a:gd name="connsiteY3" fmla="*/ 279919 h 1380931"/>
                <a:gd name="connsiteX4" fmla="*/ 634481 w 634481"/>
                <a:gd name="connsiteY4" fmla="*/ 335902 h 1380931"/>
                <a:gd name="connsiteX5" fmla="*/ 625151 w 634481"/>
                <a:gd name="connsiteY5" fmla="*/ 699796 h 1380931"/>
                <a:gd name="connsiteX6" fmla="*/ 606489 w 634481"/>
                <a:gd name="connsiteY6" fmla="*/ 755780 h 1380931"/>
                <a:gd name="connsiteX7" fmla="*/ 559836 w 634481"/>
                <a:gd name="connsiteY7" fmla="*/ 877078 h 1380931"/>
                <a:gd name="connsiteX8" fmla="*/ 541175 w 634481"/>
                <a:gd name="connsiteY8" fmla="*/ 923731 h 1380931"/>
                <a:gd name="connsiteX9" fmla="*/ 485192 w 634481"/>
                <a:gd name="connsiteY9" fmla="*/ 1007706 h 1380931"/>
                <a:gd name="connsiteX10" fmla="*/ 466530 w 634481"/>
                <a:gd name="connsiteY10" fmla="*/ 1035698 h 1380931"/>
                <a:gd name="connsiteX11" fmla="*/ 438538 w 634481"/>
                <a:gd name="connsiteY11" fmla="*/ 1054359 h 1380931"/>
                <a:gd name="connsiteX12" fmla="*/ 401216 w 634481"/>
                <a:gd name="connsiteY12" fmla="*/ 1101012 h 1380931"/>
                <a:gd name="connsiteX13" fmla="*/ 354563 w 634481"/>
                <a:gd name="connsiteY13" fmla="*/ 1138335 h 1380931"/>
                <a:gd name="connsiteX14" fmla="*/ 223934 w 634481"/>
                <a:gd name="connsiteY14" fmla="*/ 1250302 h 1380931"/>
                <a:gd name="connsiteX15" fmla="*/ 167951 w 634481"/>
                <a:gd name="connsiteY15" fmla="*/ 1287625 h 1380931"/>
                <a:gd name="connsiteX16" fmla="*/ 149289 w 634481"/>
                <a:gd name="connsiteY16" fmla="*/ 1306286 h 1380931"/>
                <a:gd name="connsiteX17" fmla="*/ 93306 w 634481"/>
                <a:gd name="connsiteY17" fmla="*/ 1324947 h 1380931"/>
                <a:gd name="connsiteX18" fmla="*/ 65314 w 634481"/>
                <a:gd name="connsiteY18" fmla="*/ 1343608 h 1380931"/>
                <a:gd name="connsiteX19" fmla="*/ 37322 w 634481"/>
                <a:gd name="connsiteY19" fmla="*/ 1352939 h 1380931"/>
                <a:gd name="connsiteX20" fmla="*/ 0 w 634481"/>
                <a:gd name="connsiteY20" fmla="*/ 1380931 h 1380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34481" h="1380931">
                  <a:moveTo>
                    <a:pt x="559836" y="0"/>
                  </a:moveTo>
                  <a:cubicBezTo>
                    <a:pt x="576882" y="85225"/>
                    <a:pt x="560564" y="13668"/>
                    <a:pt x="578498" y="74645"/>
                  </a:cubicBezTo>
                  <a:cubicBezTo>
                    <a:pt x="591276" y="118090"/>
                    <a:pt x="615820" y="205274"/>
                    <a:pt x="615820" y="205274"/>
                  </a:cubicBezTo>
                  <a:cubicBezTo>
                    <a:pt x="618930" y="230156"/>
                    <a:pt x="621605" y="255096"/>
                    <a:pt x="625151" y="279919"/>
                  </a:cubicBezTo>
                  <a:cubicBezTo>
                    <a:pt x="627826" y="298647"/>
                    <a:pt x="634481" y="316984"/>
                    <a:pt x="634481" y="335902"/>
                  </a:cubicBezTo>
                  <a:cubicBezTo>
                    <a:pt x="634481" y="457240"/>
                    <a:pt x="633222" y="578727"/>
                    <a:pt x="625151" y="699796"/>
                  </a:cubicBezTo>
                  <a:cubicBezTo>
                    <a:pt x="623843" y="719423"/>
                    <a:pt x="612274" y="736979"/>
                    <a:pt x="606489" y="755780"/>
                  </a:cubicBezTo>
                  <a:cubicBezTo>
                    <a:pt x="568406" y="879547"/>
                    <a:pt x="610569" y="765465"/>
                    <a:pt x="559836" y="877078"/>
                  </a:cubicBezTo>
                  <a:cubicBezTo>
                    <a:pt x="552905" y="892326"/>
                    <a:pt x="548665" y="908750"/>
                    <a:pt x="541175" y="923731"/>
                  </a:cubicBezTo>
                  <a:cubicBezTo>
                    <a:pt x="520144" y="965793"/>
                    <a:pt x="511235" y="971246"/>
                    <a:pt x="485192" y="1007706"/>
                  </a:cubicBezTo>
                  <a:cubicBezTo>
                    <a:pt x="478674" y="1016831"/>
                    <a:pt x="474460" y="1027768"/>
                    <a:pt x="466530" y="1035698"/>
                  </a:cubicBezTo>
                  <a:cubicBezTo>
                    <a:pt x="458600" y="1043627"/>
                    <a:pt x="446467" y="1046430"/>
                    <a:pt x="438538" y="1054359"/>
                  </a:cubicBezTo>
                  <a:cubicBezTo>
                    <a:pt x="424456" y="1068441"/>
                    <a:pt x="415298" y="1086930"/>
                    <a:pt x="401216" y="1101012"/>
                  </a:cubicBezTo>
                  <a:cubicBezTo>
                    <a:pt x="387134" y="1115094"/>
                    <a:pt x="369366" y="1125012"/>
                    <a:pt x="354563" y="1138335"/>
                  </a:cubicBezTo>
                  <a:cubicBezTo>
                    <a:pt x="282015" y="1203628"/>
                    <a:pt x="326591" y="1181862"/>
                    <a:pt x="223934" y="1250302"/>
                  </a:cubicBezTo>
                  <a:cubicBezTo>
                    <a:pt x="205273" y="1262743"/>
                    <a:pt x="183810" y="1271766"/>
                    <a:pt x="167951" y="1287625"/>
                  </a:cubicBezTo>
                  <a:cubicBezTo>
                    <a:pt x="161730" y="1293845"/>
                    <a:pt x="157157" y="1302352"/>
                    <a:pt x="149289" y="1306286"/>
                  </a:cubicBezTo>
                  <a:cubicBezTo>
                    <a:pt x="131695" y="1315083"/>
                    <a:pt x="93306" y="1324947"/>
                    <a:pt x="93306" y="1324947"/>
                  </a:cubicBezTo>
                  <a:cubicBezTo>
                    <a:pt x="83975" y="1331167"/>
                    <a:pt x="75344" y="1338593"/>
                    <a:pt x="65314" y="1343608"/>
                  </a:cubicBezTo>
                  <a:cubicBezTo>
                    <a:pt x="56517" y="1348007"/>
                    <a:pt x="46119" y="1348540"/>
                    <a:pt x="37322" y="1352939"/>
                  </a:cubicBezTo>
                  <a:cubicBezTo>
                    <a:pt x="16218" y="1363491"/>
                    <a:pt x="13122" y="1367808"/>
                    <a:pt x="0" y="1380931"/>
                  </a:cubicBezTo>
                </a:path>
              </a:pathLst>
            </a:custGeom>
            <a:noFill/>
            <a:ln w="38100" cap="rnd">
              <a:solidFill>
                <a:srgbClr val="C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9825134" y="2575249"/>
              <a:ext cx="279919" cy="205682"/>
            </a:xfrm>
            <a:custGeom>
              <a:avLst/>
              <a:gdLst>
                <a:gd name="connsiteX0" fmla="*/ 158621 w 279919"/>
                <a:gd name="connsiteY0" fmla="*/ 0 h 205682"/>
                <a:gd name="connsiteX1" fmla="*/ 121298 w 279919"/>
                <a:gd name="connsiteY1" fmla="*/ 46653 h 205682"/>
                <a:gd name="connsiteX2" fmla="*/ 102637 w 279919"/>
                <a:gd name="connsiteY2" fmla="*/ 74644 h 205682"/>
                <a:gd name="connsiteX3" fmla="*/ 83976 w 279919"/>
                <a:gd name="connsiteY3" fmla="*/ 93306 h 205682"/>
                <a:gd name="connsiteX4" fmla="*/ 65315 w 279919"/>
                <a:gd name="connsiteY4" fmla="*/ 121298 h 205682"/>
                <a:gd name="connsiteX5" fmla="*/ 46653 w 279919"/>
                <a:gd name="connsiteY5" fmla="*/ 139959 h 205682"/>
                <a:gd name="connsiteX6" fmla="*/ 27992 w 279919"/>
                <a:gd name="connsiteY6" fmla="*/ 167951 h 205682"/>
                <a:gd name="connsiteX7" fmla="*/ 0 w 279919"/>
                <a:gd name="connsiteY7" fmla="*/ 186612 h 205682"/>
                <a:gd name="connsiteX8" fmla="*/ 205274 w 279919"/>
                <a:gd name="connsiteY8" fmla="*/ 205273 h 205682"/>
                <a:gd name="connsiteX9" fmla="*/ 279919 w 279919"/>
                <a:gd name="connsiteY9" fmla="*/ 205273 h 205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9919" h="205682">
                  <a:moveTo>
                    <a:pt x="158621" y="0"/>
                  </a:moveTo>
                  <a:cubicBezTo>
                    <a:pt x="146180" y="15551"/>
                    <a:pt x="133247" y="30721"/>
                    <a:pt x="121298" y="46653"/>
                  </a:cubicBezTo>
                  <a:cubicBezTo>
                    <a:pt x="114570" y="55624"/>
                    <a:pt x="109642" y="65888"/>
                    <a:pt x="102637" y="74644"/>
                  </a:cubicBezTo>
                  <a:cubicBezTo>
                    <a:pt x="97142" y="81513"/>
                    <a:pt x="89471" y="86437"/>
                    <a:pt x="83976" y="93306"/>
                  </a:cubicBezTo>
                  <a:cubicBezTo>
                    <a:pt x="76971" y="102063"/>
                    <a:pt x="72320" y="112541"/>
                    <a:pt x="65315" y="121298"/>
                  </a:cubicBezTo>
                  <a:cubicBezTo>
                    <a:pt x="59819" y="128167"/>
                    <a:pt x="52149" y="133090"/>
                    <a:pt x="46653" y="139959"/>
                  </a:cubicBezTo>
                  <a:cubicBezTo>
                    <a:pt x="39648" y="148716"/>
                    <a:pt x="35921" y="160022"/>
                    <a:pt x="27992" y="167951"/>
                  </a:cubicBezTo>
                  <a:cubicBezTo>
                    <a:pt x="20063" y="175880"/>
                    <a:pt x="9331" y="180392"/>
                    <a:pt x="0" y="186612"/>
                  </a:cubicBezTo>
                  <a:cubicBezTo>
                    <a:pt x="82495" y="214108"/>
                    <a:pt x="28019" y="198708"/>
                    <a:pt x="205274" y="205273"/>
                  </a:cubicBezTo>
                  <a:cubicBezTo>
                    <a:pt x="230139" y="206194"/>
                    <a:pt x="255037" y="205273"/>
                    <a:pt x="279919" y="205273"/>
                  </a:cubicBezTo>
                </a:path>
              </a:pathLst>
            </a:custGeom>
            <a:noFill/>
            <a:ln w="38100" cap="rnd">
              <a:solidFill>
                <a:srgbClr val="C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/>
          <p:cNvSpPr/>
          <p:nvPr/>
        </p:nvSpPr>
        <p:spPr>
          <a:xfrm>
            <a:off x="2133601" y="1895475"/>
            <a:ext cx="2305050" cy="2157413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133600" y="5672138"/>
            <a:ext cx="8081962" cy="1073075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287687" y="4052888"/>
            <a:ext cx="1150963" cy="1619249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905749" y="4052887"/>
            <a:ext cx="2309813" cy="161925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438649" y="2438400"/>
            <a:ext cx="5776914" cy="1614488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7996831" y="3983659"/>
            <a:ext cx="2290066" cy="1785992"/>
          </a:xfrm>
          <a:custGeom>
            <a:avLst/>
            <a:gdLst>
              <a:gd name="connsiteX0" fmla="*/ 55984 w 1884784"/>
              <a:gd name="connsiteY0" fmla="*/ 107648 h 1469918"/>
              <a:gd name="connsiteX1" fmla="*/ 158620 w 1884784"/>
              <a:gd name="connsiteY1" fmla="*/ 79657 h 1469918"/>
              <a:gd name="connsiteX2" fmla="*/ 279918 w 1884784"/>
              <a:gd name="connsiteY2" fmla="*/ 51665 h 1469918"/>
              <a:gd name="connsiteX3" fmla="*/ 363894 w 1884784"/>
              <a:gd name="connsiteY3" fmla="*/ 33004 h 1469918"/>
              <a:gd name="connsiteX4" fmla="*/ 475861 w 1884784"/>
              <a:gd name="connsiteY4" fmla="*/ 23673 h 1469918"/>
              <a:gd name="connsiteX5" fmla="*/ 569167 w 1884784"/>
              <a:gd name="connsiteY5" fmla="*/ 14342 h 1469918"/>
              <a:gd name="connsiteX6" fmla="*/ 793102 w 1884784"/>
              <a:gd name="connsiteY6" fmla="*/ 14342 h 1469918"/>
              <a:gd name="connsiteX7" fmla="*/ 849086 w 1884784"/>
              <a:gd name="connsiteY7" fmla="*/ 23673 h 1469918"/>
              <a:gd name="connsiteX8" fmla="*/ 923731 w 1884784"/>
              <a:gd name="connsiteY8" fmla="*/ 33004 h 1469918"/>
              <a:gd name="connsiteX9" fmla="*/ 970384 w 1884784"/>
              <a:gd name="connsiteY9" fmla="*/ 42334 h 1469918"/>
              <a:gd name="connsiteX10" fmla="*/ 1026367 w 1884784"/>
              <a:gd name="connsiteY10" fmla="*/ 51665 h 1469918"/>
              <a:gd name="connsiteX11" fmla="*/ 1063690 w 1884784"/>
              <a:gd name="connsiteY11" fmla="*/ 60995 h 1469918"/>
              <a:gd name="connsiteX12" fmla="*/ 1175657 w 1884784"/>
              <a:gd name="connsiteY12" fmla="*/ 79657 h 1469918"/>
              <a:gd name="connsiteX13" fmla="*/ 1231641 w 1884784"/>
              <a:gd name="connsiteY13" fmla="*/ 88987 h 1469918"/>
              <a:gd name="connsiteX14" fmla="*/ 1324947 w 1884784"/>
              <a:gd name="connsiteY14" fmla="*/ 98318 h 1469918"/>
              <a:gd name="connsiteX15" fmla="*/ 1408922 w 1884784"/>
              <a:gd name="connsiteY15" fmla="*/ 107648 h 1469918"/>
              <a:gd name="connsiteX16" fmla="*/ 1614196 w 1884784"/>
              <a:gd name="connsiteY16" fmla="*/ 116979 h 1469918"/>
              <a:gd name="connsiteX17" fmla="*/ 1707502 w 1884784"/>
              <a:gd name="connsiteY17" fmla="*/ 144971 h 1469918"/>
              <a:gd name="connsiteX18" fmla="*/ 1735494 w 1884784"/>
              <a:gd name="connsiteY18" fmla="*/ 154302 h 1469918"/>
              <a:gd name="connsiteX19" fmla="*/ 1754155 w 1884784"/>
              <a:gd name="connsiteY19" fmla="*/ 182293 h 1469918"/>
              <a:gd name="connsiteX20" fmla="*/ 1772816 w 1884784"/>
              <a:gd name="connsiteY20" fmla="*/ 200955 h 1469918"/>
              <a:gd name="connsiteX21" fmla="*/ 1800808 w 1884784"/>
              <a:gd name="connsiteY21" fmla="*/ 247608 h 1469918"/>
              <a:gd name="connsiteX22" fmla="*/ 1828800 w 1884784"/>
              <a:gd name="connsiteY22" fmla="*/ 331583 h 1469918"/>
              <a:gd name="connsiteX23" fmla="*/ 1847461 w 1884784"/>
              <a:gd name="connsiteY23" fmla="*/ 387567 h 1469918"/>
              <a:gd name="connsiteX24" fmla="*/ 1866122 w 1884784"/>
              <a:gd name="connsiteY24" fmla="*/ 452881 h 1469918"/>
              <a:gd name="connsiteX25" fmla="*/ 1884784 w 1884784"/>
              <a:gd name="connsiteY25" fmla="*/ 611502 h 1469918"/>
              <a:gd name="connsiteX26" fmla="*/ 1875453 w 1884784"/>
              <a:gd name="connsiteY26" fmla="*/ 910081 h 1469918"/>
              <a:gd name="connsiteX27" fmla="*/ 1866122 w 1884784"/>
              <a:gd name="connsiteY27" fmla="*/ 1059371 h 1469918"/>
              <a:gd name="connsiteX28" fmla="*/ 1838131 w 1884784"/>
              <a:gd name="connsiteY28" fmla="*/ 1152677 h 1469918"/>
              <a:gd name="connsiteX29" fmla="*/ 1828800 w 1884784"/>
              <a:gd name="connsiteY29" fmla="*/ 1180669 h 1469918"/>
              <a:gd name="connsiteX30" fmla="*/ 1819469 w 1884784"/>
              <a:gd name="connsiteY30" fmla="*/ 1208661 h 1469918"/>
              <a:gd name="connsiteX31" fmla="*/ 1800808 w 1884784"/>
              <a:gd name="connsiteY31" fmla="*/ 1236653 h 1469918"/>
              <a:gd name="connsiteX32" fmla="*/ 1772816 w 1884784"/>
              <a:gd name="connsiteY32" fmla="*/ 1283306 h 1469918"/>
              <a:gd name="connsiteX33" fmla="*/ 1735494 w 1884784"/>
              <a:gd name="connsiteY33" fmla="*/ 1329959 h 1469918"/>
              <a:gd name="connsiteX34" fmla="*/ 1707502 w 1884784"/>
              <a:gd name="connsiteY34" fmla="*/ 1339289 h 1469918"/>
              <a:gd name="connsiteX35" fmla="*/ 1679510 w 1884784"/>
              <a:gd name="connsiteY35" fmla="*/ 1357950 h 1469918"/>
              <a:gd name="connsiteX36" fmla="*/ 1660849 w 1884784"/>
              <a:gd name="connsiteY36" fmla="*/ 1376612 h 1469918"/>
              <a:gd name="connsiteX37" fmla="*/ 1632857 w 1884784"/>
              <a:gd name="connsiteY37" fmla="*/ 1385942 h 1469918"/>
              <a:gd name="connsiteX38" fmla="*/ 1558212 w 1884784"/>
              <a:gd name="connsiteY38" fmla="*/ 1404604 h 1469918"/>
              <a:gd name="connsiteX39" fmla="*/ 1343608 w 1884784"/>
              <a:gd name="connsiteY39" fmla="*/ 1423265 h 1469918"/>
              <a:gd name="connsiteX40" fmla="*/ 1259633 w 1884784"/>
              <a:gd name="connsiteY40" fmla="*/ 1432595 h 1469918"/>
              <a:gd name="connsiteX41" fmla="*/ 1110343 w 1884784"/>
              <a:gd name="connsiteY41" fmla="*/ 1451257 h 1469918"/>
              <a:gd name="connsiteX42" fmla="*/ 923731 w 1884784"/>
              <a:gd name="connsiteY42" fmla="*/ 1460587 h 1469918"/>
              <a:gd name="connsiteX43" fmla="*/ 783771 w 1884784"/>
              <a:gd name="connsiteY43" fmla="*/ 1469918 h 1469918"/>
              <a:gd name="connsiteX44" fmla="*/ 541176 w 1884784"/>
              <a:gd name="connsiteY44" fmla="*/ 1460587 h 1469918"/>
              <a:gd name="connsiteX45" fmla="*/ 307910 w 1884784"/>
              <a:gd name="connsiteY45" fmla="*/ 1441926 h 1469918"/>
              <a:gd name="connsiteX46" fmla="*/ 195943 w 1884784"/>
              <a:gd name="connsiteY46" fmla="*/ 1423265 h 1469918"/>
              <a:gd name="connsiteX47" fmla="*/ 149290 w 1884784"/>
              <a:gd name="connsiteY47" fmla="*/ 1413934 h 1469918"/>
              <a:gd name="connsiteX48" fmla="*/ 74645 w 1884784"/>
              <a:gd name="connsiteY48" fmla="*/ 1404604 h 1469918"/>
              <a:gd name="connsiteX49" fmla="*/ 0 w 1884784"/>
              <a:gd name="connsiteY49" fmla="*/ 1385942 h 1469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884784" h="1469918">
                <a:moveTo>
                  <a:pt x="55984" y="107648"/>
                </a:moveTo>
                <a:cubicBezTo>
                  <a:pt x="217312" y="75384"/>
                  <a:pt x="-30720" y="126994"/>
                  <a:pt x="158620" y="79657"/>
                </a:cubicBezTo>
                <a:cubicBezTo>
                  <a:pt x="341537" y="33926"/>
                  <a:pt x="150679" y="80384"/>
                  <a:pt x="279918" y="51665"/>
                </a:cubicBezTo>
                <a:cubicBezTo>
                  <a:pt x="308921" y="45220"/>
                  <a:pt x="333981" y="36523"/>
                  <a:pt x="363894" y="33004"/>
                </a:cubicBezTo>
                <a:cubicBezTo>
                  <a:pt x="401089" y="28628"/>
                  <a:pt x="438563" y="27064"/>
                  <a:pt x="475861" y="23673"/>
                </a:cubicBezTo>
                <a:lnTo>
                  <a:pt x="569167" y="14342"/>
                </a:lnTo>
                <a:cubicBezTo>
                  <a:pt x="663530" y="-9247"/>
                  <a:pt x="610107" y="266"/>
                  <a:pt x="793102" y="14342"/>
                </a:cubicBezTo>
                <a:cubicBezTo>
                  <a:pt x="811965" y="15793"/>
                  <a:pt x="830357" y="20997"/>
                  <a:pt x="849086" y="23673"/>
                </a:cubicBezTo>
                <a:cubicBezTo>
                  <a:pt x="873909" y="27219"/>
                  <a:pt x="898947" y="29191"/>
                  <a:pt x="923731" y="33004"/>
                </a:cubicBezTo>
                <a:cubicBezTo>
                  <a:pt x="939406" y="35415"/>
                  <a:pt x="954781" y="39497"/>
                  <a:pt x="970384" y="42334"/>
                </a:cubicBezTo>
                <a:cubicBezTo>
                  <a:pt x="988997" y="45718"/>
                  <a:pt x="1007816" y="47955"/>
                  <a:pt x="1026367" y="51665"/>
                </a:cubicBezTo>
                <a:cubicBezTo>
                  <a:pt x="1038942" y="54180"/>
                  <a:pt x="1051086" y="58632"/>
                  <a:pt x="1063690" y="60995"/>
                </a:cubicBezTo>
                <a:cubicBezTo>
                  <a:pt x="1100879" y="67968"/>
                  <a:pt x="1138335" y="73437"/>
                  <a:pt x="1175657" y="79657"/>
                </a:cubicBezTo>
                <a:cubicBezTo>
                  <a:pt x="1194318" y="82767"/>
                  <a:pt x="1212816" y="87104"/>
                  <a:pt x="1231641" y="88987"/>
                </a:cubicBezTo>
                <a:lnTo>
                  <a:pt x="1324947" y="98318"/>
                </a:lnTo>
                <a:cubicBezTo>
                  <a:pt x="1352956" y="101266"/>
                  <a:pt x="1380817" y="105835"/>
                  <a:pt x="1408922" y="107648"/>
                </a:cubicBezTo>
                <a:cubicBezTo>
                  <a:pt x="1477275" y="112058"/>
                  <a:pt x="1545771" y="113869"/>
                  <a:pt x="1614196" y="116979"/>
                </a:cubicBezTo>
                <a:cubicBezTo>
                  <a:pt x="1670598" y="131080"/>
                  <a:pt x="1639357" y="122256"/>
                  <a:pt x="1707502" y="144971"/>
                </a:cubicBezTo>
                <a:lnTo>
                  <a:pt x="1735494" y="154302"/>
                </a:lnTo>
                <a:cubicBezTo>
                  <a:pt x="1741714" y="163632"/>
                  <a:pt x="1747150" y="173537"/>
                  <a:pt x="1754155" y="182293"/>
                </a:cubicBezTo>
                <a:cubicBezTo>
                  <a:pt x="1759650" y="189162"/>
                  <a:pt x="1768290" y="193412"/>
                  <a:pt x="1772816" y="200955"/>
                </a:cubicBezTo>
                <a:cubicBezTo>
                  <a:pt x="1809154" y="261518"/>
                  <a:pt x="1753525" y="200322"/>
                  <a:pt x="1800808" y="247608"/>
                </a:cubicBezTo>
                <a:lnTo>
                  <a:pt x="1828800" y="331583"/>
                </a:lnTo>
                <a:lnTo>
                  <a:pt x="1847461" y="387567"/>
                </a:lnTo>
                <a:cubicBezTo>
                  <a:pt x="1859178" y="434431"/>
                  <a:pt x="1852737" y="412723"/>
                  <a:pt x="1866122" y="452881"/>
                </a:cubicBezTo>
                <a:cubicBezTo>
                  <a:pt x="1871769" y="492407"/>
                  <a:pt x="1884784" y="576944"/>
                  <a:pt x="1884784" y="611502"/>
                </a:cubicBezTo>
                <a:cubicBezTo>
                  <a:pt x="1884784" y="711077"/>
                  <a:pt x="1879599" y="810592"/>
                  <a:pt x="1875453" y="910081"/>
                </a:cubicBezTo>
                <a:cubicBezTo>
                  <a:pt x="1873377" y="959898"/>
                  <a:pt x="1871083" y="1009758"/>
                  <a:pt x="1866122" y="1059371"/>
                </a:cubicBezTo>
                <a:cubicBezTo>
                  <a:pt x="1864107" y="1079518"/>
                  <a:pt x="1842308" y="1140147"/>
                  <a:pt x="1838131" y="1152677"/>
                </a:cubicBezTo>
                <a:lnTo>
                  <a:pt x="1828800" y="1180669"/>
                </a:lnTo>
                <a:cubicBezTo>
                  <a:pt x="1825690" y="1190000"/>
                  <a:pt x="1824925" y="1200477"/>
                  <a:pt x="1819469" y="1208661"/>
                </a:cubicBezTo>
                <a:lnTo>
                  <a:pt x="1800808" y="1236653"/>
                </a:lnTo>
                <a:cubicBezTo>
                  <a:pt x="1784606" y="1285262"/>
                  <a:pt x="1802091" y="1246712"/>
                  <a:pt x="1772816" y="1283306"/>
                </a:cubicBezTo>
                <a:cubicBezTo>
                  <a:pt x="1761082" y="1297973"/>
                  <a:pt x="1752821" y="1319563"/>
                  <a:pt x="1735494" y="1329959"/>
                </a:cubicBezTo>
                <a:cubicBezTo>
                  <a:pt x="1727060" y="1335019"/>
                  <a:pt x="1716833" y="1336179"/>
                  <a:pt x="1707502" y="1339289"/>
                </a:cubicBezTo>
                <a:cubicBezTo>
                  <a:pt x="1698171" y="1345509"/>
                  <a:pt x="1688267" y="1350945"/>
                  <a:pt x="1679510" y="1357950"/>
                </a:cubicBezTo>
                <a:cubicBezTo>
                  <a:pt x="1672641" y="1363446"/>
                  <a:pt x="1668392" y="1372086"/>
                  <a:pt x="1660849" y="1376612"/>
                </a:cubicBezTo>
                <a:cubicBezTo>
                  <a:pt x="1652415" y="1381672"/>
                  <a:pt x="1642346" y="1383354"/>
                  <a:pt x="1632857" y="1385942"/>
                </a:cubicBezTo>
                <a:cubicBezTo>
                  <a:pt x="1608113" y="1392690"/>
                  <a:pt x="1583094" y="1398384"/>
                  <a:pt x="1558212" y="1404604"/>
                </a:cubicBezTo>
                <a:cubicBezTo>
                  <a:pt x="1463488" y="1428285"/>
                  <a:pt x="1533661" y="1413262"/>
                  <a:pt x="1343608" y="1423265"/>
                </a:cubicBezTo>
                <a:lnTo>
                  <a:pt x="1259633" y="1432595"/>
                </a:lnTo>
                <a:cubicBezTo>
                  <a:pt x="1198896" y="1440187"/>
                  <a:pt x="1174610" y="1446825"/>
                  <a:pt x="1110343" y="1451257"/>
                </a:cubicBezTo>
                <a:cubicBezTo>
                  <a:pt x="1048209" y="1455542"/>
                  <a:pt x="985911" y="1457034"/>
                  <a:pt x="923731" y="1460587"/>
                </a:cubicBezTo>
                <a:lnTo>
                  <a:pt x="783771" y="1469918"/>
                </a:lnTo>
                <a:cubicBezTo>
                  <a:pt x="702906" y="1466808"/>
                  <a:pt x="621961" y="1465339"/>
                  <a:pt x="541176" y="1460587"/>
                </a:cubicBezTo>
                <a:cubicBezTo>
                  <a:pt x="463307" y="1456006"/>
                  <a:pt x="307910" y="1441926"/>
                  <a:pt x="307910" y="1441926"/>
                </a:cubicBezTo>
                <a:cubicBezTo>
                  <a:pt x="232856" y="1423162"/>
                  <a:pt x="309525" y="1440739"/>
                  <a:pt x="195943" y="1423265"/>
                </a:cubicBezTo>
                <a:cubicBezTo>
                  <a:pt x="180268" y="1420854"/>
                  <a:pt x="164965" y="1416345"/>
                  <a:pt x="149290" y="1413934"/>
                </a:cubicBezTo>
                <a:cubicBezTo>
                  <a:pt x="124506" y="1410121"/>
                  <a:pt x="99527" y="1407714"/>
                  <a:pt x="74645" y="1404604"/>
                </a:cubicBezTo>
                <a:cubicBezTo>
                  <a:pt x="12760" y="1383975"/>
                  <a:pt x="38332" y="1385942"/>
                  <a:pt x="0" y="1385942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7904076" y="1895475"/>
            <a:ext cx="2311488" cy="542924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445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7" grpId="0" animBg="1"/>
      <p:bldP spid="1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5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8130DC6C-7FCF-4609-9627-3A2F5EA348D9}">
  <we:reference id="wa104380121" version="2.0.0.0" store="en-US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28676</TotalTime>
  <Words>5099</Words>
  <Application>Microsoft Office PowerPoint</Application>
  <PresentationFormat>Widescreen</PresentationFormat>
  <Paragraphs>1069</Paragraphs>
  <Slides>81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81</vt:i4>
      </vt:variant>
    </vt:vector>
  </HeadingPairs>
  <TitlesOfParts>
    <vt:vector size="89" baseType="lpstr">
      <vt:lpstr>Calibri</vt:lpstr>
      <vt:lpstr>Consolas</vt:lpstr>
      <vt:lpstr>Arial</vt:lpstr>
      <vt:lpstr>Impact</vt:lpstr>
      <vt:lpstr>Comic Sans MS</vt:lpstr>
      <vt:lpstr>Calibri Light</vt:lpstr>
      <vt:lpstr>Courier New</vt:lpstr>
      <vt:lpstr>Office Theme</vt:lpstr>
      <vt:lpstr>Конструкторы и деструкторы: Несколько вещей, которые вы, возможно, захотите узнать Constructors and destructors: A few things you might want to know</vt:lpstr>
      <vt:lpstr>Let’s discuss</vt:lpstr>
      <vt:lpstr>Pop quiz!</vt:lpstr>
      <vt:lpstr>Rule of zero special functions</vt:lpstr>
      <vt:lpstr>Rule of zero special functions</vt:lpstr>
      <vt:lpstr>Rule of zero special functions</vt:lpstr>
      <vt:lpstr>Rule of zero special functions</vt:lpstr>
      <vt:lpstr>Rule of zero special functions</vt:lpstr>
      <vt:lpstr>Rule of three special functions</vt:lpstr>
      <vt:lpstr>Rule of three special functions</vt:lpstr>
      <vt:lpstr>Rule of three special functions</vt:lpstr>
      <vt:lpstr>Rule of five special functions</vt:lpstr>
      <vt:lpstr>Rule of five special functions</vt:lpstr>
      <vt:lpstr>Rule of five special functions</vt:lpstr>
      <vt:lpstr>Rules are there to break them</vt:lpstr>
      <vt:lpstr>Rules are there to break them</vt:lpstr>
      <vt:lpstr>Rules are there to break them</vt:lpstr>
      <vt:lpstr>Rules are there to break them</vt:lpstr>
      <vt:lpstr>PowerPoint Presentation</vt:lpstr>
      <vt:lpstr>Rules are there to break them</vt:lpstr>
      <vt:lpstr>Rules are there to break them</vt:lpstr>
      <vt:lpstr>PowerPoint Presentation</vt:lpstr>
      <vt:lpstr>Copying and moving, and equivalency</vt:lpstr>
      <vt:lpstr>Copying and moving, and equivalency</vt:lpstr>
      <vt:lpstr>Copying and moving, and equivalency</vt:lpstr>
      <vt:lpstr>Copying and moving, and equivalency</vt:lpstr>
      <vt:lpstr>Constructor overloading</vt:lpstr>
      <vt:lpstr>Constructor overloading</vt:lpstr>
      <vt:lpstr>Constructor overloading</vt:lpstr>
      <vt:lpstr>Constructor overloading</vt:lpstr>
      <vt:lpstr>Constructor overloading</vt:lpstr>
      <vt:lpstr>PowerPoint Presentation</vt:lpstr>
      <vt:lpstr>Constructor overloading</vt:lpstr>
      <vt:lpstr>Constructor overloading</vt:lpstr>
      <vt:lpstr>PowerPoint Presentation</vt:lpstr>
      <vt:lpstr>Make constructors explicit by default</vt:lpstr>
      <vt:lpstr>Make constructors explicit by default</vt:lpstr>
      <vt:lpstr>Let’s refactor some more!</vt:lpstr>
      <vt:lpstr>Let’s refactor some more!</vt:lpstr>
      <vt:lpstr>Let’s refactor some more!</vt:lpstr>
      <vt:lpstr>Let’s refactor some more!</vt:lpstr>
      <vt:lpstr>Let’s refactor some more!</vt:lpstr>
      <vt:lpstr>Strong types</vt:lpstr>
      <vt:lpstr>Strong types</vt:lpstr>
      <vt:lpstr>Strong types</vt:lpstr>
      <vt:lpstr>Strong types</vt:lpstr>
      <vt:lpstr>Strong types</vt:lpstr>
      <vt:lpstr>Correct by construction: APIs That Are Easy to Use and Hard to Misuse</vt:lpstr>
      <vt:lpstr>Consider making ctors and dtors constexpr</vt:lpstr>
      <vt:lpstr>Consider making ctors and dtors constexpr</vt:lpstr>
      <vt:lpstr>Consider making ctors and dtors constexpr</vt:lpstr>
      <vt:lpstr>Test yourself!</vt:lpstr>
      <vt:lpstr>Consider making ctors and dtors constexpr</vt:lpstr>
      <vt:lpstr>Consider making ctors and dtors constexpr</vt:lpstr>
      <vt:lpstr>Consider making ctors and dtors constexpr</vt:lpstr>
      <vt:lpstr>Consider making ctors and dtors constexpr</vt:lpstr>
      <vt:lpstr>Destructors are noexcept by default</vt:lpstr>
      <vt:lpstr>Destructors are noexcept by default</vt:lpstr>
      <vt:lpstr>Destructors are noexcept by default</vt:lpstr>
      <vt:lpstr>Destructors should be virtual for polymorphic types</vt:lpstr>
      <vt:lpstr>Destructors should be virtual for polymorphic types</vt:lpstr>
      <vt:lpstr>Destructors should be virtual for polymorphic types</vt:lpstr>
      <vt:lpstr>Destructors should be virtual for polymorphic types</vt:lpstr>
      <vt:lpstr>Destructors should be virtual for polymorphic types</vt:lpstr>
      <vt:lpstr>C++20: constrained destructors</vt:lpstr>
      <vt:lpstr>C++20: constrained destructors</vt:lpstr>
      <vt:lpstr>Thanks for watching!</vt:lpstr>
      <vt:lpstr>Constructors and destructors: A few things you might want to know</vt:lpstr>
      <vt:lpstr>References</vt:lpstr>
      <vt:lpstr>Bonus slides</vt:lpstr>
      <vt:lpstr>Don’t try this at home!</vt:lpstr>
      <vt:lpstr>Exception guarantees</vt:lpstr>
      <vt:lpstr>Strong types</vt:lpstr>
      <vt:lpstr>Strong types</vt:lpstr>
      <vt:lpstr>Strong types</vt:lpstr>
      <vt:lpstr>Types of polymorphism</vt:lpstr>
      <vt:lpstr>Types of polymorphism</vt:lpstr>
      <vt:lpstr>Types of polymorphism</vt:lpstr>
      <vt:lpstr>Types of polymorphism</vt:lpstr>
      <vt:lpstr>Observing exceptions in constructors</vt:lpstr>
      <vt:lpstr>Constructing virtual base type in a hierarchy with multiple virtual inheritance</vt:lpstr>
    </vt:vector>
  </TitlesOfParts>
  <Company>Align Technology,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Constructors and destructors: A few things you might want to know</dc:title>
  <dc:creator>Pavel Novikov</dc:creator>
  <cp:lastModifiedBy>Pavel Novikov</cp:lastModifiedBy>
  <cp:revision>309</cp:revision>
  <dcterms:created xsi:type="dcterms:W3CDTF">2020-09-24T09:34:02Z</dcterms:created>
  <dcterms:modified xsi:type="dcterms:W3CDTF">2023-05-29T12:26:19Z</dcterms:modified>
</cp:coreProperties>
</file>

<file path=docProps/thumbnail.jpeg>
</file>